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3"/>
  </p:notesMasterIdLst>
  <p:handoutMasterIdLst>
    <p:handoutMasterId r:id="rId14"/>
  </p:handoutMasterIdLst>
  <p:sldIdLst>
    <p:sldId id="468" r:id="rId2"/>
    <p:sldId id="503" r:id="rId3"/>
    <p:sldId id="499" r:id="rId4"/>
    <p:sldId id="504" r:id="rId5"/>
    <p:sldId id="502" r:id="rId6"/>
    <p:sldId id="508" r:id="rId7"/>
    <p:sldId id="509" r:id="rId8"/>
    <p:sldId id="511" r:id="rId9"/>
    <p:sldId id="513" r:id="rId10"/>
    <p:sldId id="505" r:id="rId11"/>
    <p:sldId id="264" r:id="rId12"/>
  </p:sldIdLst>
  <p:sldSz cx="12192000" cy="6858000"/>
  <p:notesSz cx="6858000" cy="91440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8AA00"/>
    <a:srgbClr val="766363"/>
    <a:srgbClr val="FFF5EA"/>
    <a:srgbClr val="00324D"/>
    <a:srgbClr val="FF6C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304"/>
    <p:restoredTop sz="86369"/>
  </p:normalViewPr>
  <p:slideViewPr>
    <p:cSldViewPr snapToGrid="0">
      <p:cViewPr varScale="1">
        <p:scale>
          <a:sx n="65" d="100"/>
          <a:sy n="65" d="100"/>
        </p:scale>
        <p:origin x="846" y="78"/>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notesViewPr>
    <p:cSldViewPr snapToGrid="0">
      <p:cViewPr varScale="1">
        <p:scale>
          <a:sx n="97" d="100"/>
          <a:sy n="97" d="100"/>
        </p:scale>
        <p:origin x="5336" y="20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a:extLst>
              <a:ext uri="{FF2B5EF4-FFF2-40B4-BE49-F238E27FC236}">
                <a16:creationId xmlns="" xmlns:a16="http://schemas.microsoft.com/office/drawing/2014/main" id="{9999AFE6-721E-1D92-FFC0-72E02DBB97B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a:extLst>
              <a:ext uri="{FF2B5EF4-FFF2-40B4-BE49-F238E27FC236}">
                <a16:creationId xmlns="" xmlns:a16="http://schemas.microsoft.com/office/drawing/2014/main" id="{BA598C0A-ECF9-B897-80D5-1AE7ABA3058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8369B9F-131C-2846-AB8F-CEE154B4CAEB}" type="datetimeFigureOut">
              <a:rPr lang="es-CO" smtClean="0"/>
              <a:t>10/03/2023</a:t>
            </a:fld>
            <a:endParaRPr lang="es-CO"/>
          </a:p>
        </p:txBody>
      </p:sp>
      <p:sp>
        <p:nvSpPr>
          <p:cNvPr id="4" name="Marcador de pie de página 3">
            <a:extLst>
              <a:ext uri="{FF2B5EF4-FFF2-40B4-BE49-F238E27FC236}">
                <a16:creationId xmlns="" xmlns:a16="http://schemas.microsoft.com/office/drawing/2014/main" id="{788F308B-0102-A0B4-9A23-E807C735E85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5" name="Marcador de número de diapositiva 4">
            <a:extLst>
              <a:ext uri="{FF2B5EF4-FFF2-40B4-BE49-F238E27FC236}">
                <a16:creationId xmlns="" xmlns:a16="http://schemas.microsoft.com/office/drawing/2014/main" id="{1E7CACDD-5D14-572A-2591-609B03F1682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293070F-3F68-E043-9CC3-B53B4F22454C}" type="slidenum">
              <a:rPr lang="es-CO" smtClean="0"/>
              <a:t>‹Nº›</a:t>
            </a:fld>
            <a:endParaRPr lang="es-CO"/>
          </a:p>
        </p:txBody>
      </p:sp>
    </p:spTree>
    <p:extLst>
      <p:ext uri="{BB962C8B-B14F-4D97-AF65-F5344CB8AC3E}">
        <p14:creationId xmlns:p14="http://schemas.microsoft.com/office/powerpoint/2010/main" val="347004591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60CB96-A603-FF42-AE46-F5F75F80A67B}" type="datetimeFigureOut">
              <a:rPr lang="es-CO" smtClean="0"/>
              <a:t>10/03/2023</a:t>
            </a:fld>
            <a:endParaRPr lang="es-CO"/>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O"/>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06C58E-460D-4A4B-B0C2-1191B9D14FCB}" type="slidenum">
              <a:rPr lang="es-CO" smtClean="0"/>
              <a:t>‹Nº›</a:t>
            </a:fld>
            <a:endParaRPr lang="es-CO"/>
          </a:p>
        </p:txBody>
      </p:sp>
    </p:spTree>
    <p:extLst>
      <p:ext uri="{BB962C8B-B14F-4D97-AF65-F5344CB8AC3E}">
        <p14:creationId xmlns:p14="http://schemas.microsoft.com/office/powerpoint/2010/main" val="10213026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5"/>
          </p:nvPr>
        </p:nvSpPr>
        <p:spPr/>
        <p:txBody>
          <a:bodyPr/>
          <a:lstStyle/>
          <a:p>
            <a:fld id="{6906C58E-460D-4A4B-B0C2-1191B9D14FCB}" type="slidenum">
              <a:rPr lang="es-CO" smtClean="0"/>
              <a:t>1</a:t>
            </a:fld>
            <a:endParaRPr lang="es-CO"/>
          </a:p>
        </p:txBody>
      </p:sp>
    </p:spTree>
    <p:extLst>
      <p:ext uri="{BB962C8B-B14F-4D97-AF65-F5344CB8AC3E}">
        <p14:creationId xmlns:p14="http://schemas.microsoft.com/office/powerpoint/2010/main" val="11789272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6906C58E-460D-4A4B-B0C2-1191B9D14FCB}" type="slidenum">
              <a:rPr lang="es-CO" smtClean="0"/>
              <a:t>10</a:t>
            </a:fld>
            <a:endParaRPr lang="es-CO"/>
          </a:p>
        </p:txBody>
      </p:sp>
    </p:spTree>
    <p:extLst>
      <p:ext uri="{BB962C8B-B14F-4D97-AF65-F5344CB8AC3E}">
        <p14:creationId xmlns:p14="http://schemas.microsoft.com/office/powerpoint/2010/main" val="4582742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A095260C-E8AD-B240-9481-5B2FE14A606C}"/>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CO"/>
          </a:p>
        </p:txBody>
      </p:sp>
      <p:sp>
        <p:nvSpPr>
          <p:cNvPr id="3" name="Subtítulo 2">
            <a:extLst>
              <a:ext uri="{FF2B5EF4-FFF2-40B4-BE49-F238E27FC236}">
                <a16:creationId xmlns="" xmlns:a16="http://schemas.microsoft.com/office/drawing/2014/main" id="{A8F4960B-AC04-294C-9B8A-B10830EF5F0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CO"/>
          </a:p>
        </p:txBody>
      </p:sp>
      <p:sp>
        <p:nvSpPr>
          <p:cNvPr id="4" name="Marcador de fecha 3">
            <a:extLst>
              <a:ext uri="{FF2B5EF4-FFF2-40B4-BE49-F238E27FC236}">
                <a16:creationId xmlns="" xmlns:a16="http://schemas.microsoft.com/office/drawing/2014/main" id="{89F720DD-BA8F-C443-A59E-F0EEAF843AB1}"/>
              </a:ext>
            </a:extLst>
          </p:cNvPr>
          <p:cNvSpPr>
            <a:spLocks noGrp="1"/>
          </p:cNvSpPr>
          <p:nvPr>
            <p:ph type="dt" sz="half" idx="10"/>
          </p:nvPr>
        </p:nvSpPr>
        <p:spPr/>
        <p:txBody>
          <a:bodyPr/>
          <a:lstStyle/>
          <a:p>
            <a:fld id="{BD986248-06F7-A441-A47A-264EBD310E11}" type="datetimeFigureOut">
              <a:rPr lang="es-CO" smtClean="0"/>
              <a:t>10/03/2023</a:t>
            </a:fld>
            <a:endParaRPr lang="es-CO"/>
          </a:p>
        </p:txBody>
      </p:sp>
      <p:sp>
        <p:nvSpPr>
          <p:cNvPr id="5" name="Marcador de pie de página 4">
            <a:extLst>
              <a:ext uri="{FF2B5EF4-FFF2-40B4-BE49-F238E27FC236}">
                <a16:creationId xmlns="" xmlns:a16="http://schemas.microsoft.com/office/drawing/2014/main" id="{F9A1676A-B50F-4048-B9A0-67475225D0C3}"/>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 xmlns:a16="http://schemas.microsoft.com/office/drawing/2014/main" id="{90B408DD-191C-9940-B5DC-9B04378C876B}"/>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23794502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18C07BF5-7EFA-9943-8CEE-7006AC893CB6}"/>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texto vertical 2">
            <a:extLst>
              <a:ext uri="{FF2B5EF4-FFF2-40B4-BE49-F238E27FC236}">
                <a16:creationId xmlns="" xmlns:a16="http://schemas.microsoft.com/office/drawing/2014/main" id="{BEFF53FB-B16B-7444-99CF-B7533C11E26D}"/>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 xmlns:a16="http://schemas.microsoft.com/office/drawing/2014/main" id="{0C9133D3-834D-0942-99DE-29F15E8DC436}"/>
              </a:ext>
            </a:extLst>
          </p:cNvPr>
          <p:cNvSpPr>
            <a:spLocks noGrp="1"/>
          </p:cNvSpPr>
          <p:nvPr>
            <p:ph type="dt" sz="half" idx="10"/>
          </p:nvPr>
        </p:nvSpPr>
        <p:spPr/>
        <p:txBody>
          <a:bodyPr/>
          <a:lstStyle/>
          <a:p>
            <a:fld id="{BD986248-06F7-A441-A47A-264EBD310E11}" type="datetimeFigureOut">
              <a:rPr lang="es-CO" smtClean="0"/>
              <a:t>10/03/2023</a:t>
            </a:fld>
            <a:endParaRPr lang="es-CO"/>
          </a:p>
        </p:txBody>
      </p:sp>
      <p:sp>
        <p:nvSpPr>
          <p:cNvPr id="5" name="Marcador de pie de página 4">
            <a:extLst>
              <a:ext uri="{FF2B5EF4-FFF2-40B4-BE49-F238E27FC236}">
                <a16:creationId xmlns="" xmlns:a16="http://schemas.microsoft.com/office/drawing/2014/main" id="{5A5A02E1-CB07-7943-ACA2-6FF8387D32DF}"/>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 xmlns:a16="http://schemas.microsoft.com/office/drawing/2014/main" id="{A12BC7A9-2B5F-1841-91C8-9460E3E551A3}"/>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17114781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Encabezado de sección">
    <p:spTree>
      <p:nvGrpSpPr>
        <p:cNvPr id="1" name=""/>
        <p:cNvGrpSpPr/>
        <p:nvPr/>
      </p:nvGrpSpPr>
      <p:grpSpPr>
        <a:xfrm>
          <a:off x="0" y="0"/>
          <a:ext cx="0" cy="0"/>
          <a:chOff x="0" y="0"/>
          <a:chExt cx="0" cy="0"/>
        </a:xfrm>
      </p:grpSpPr>
      <p:pic>
        <p:nvPicPr>
          <p:cNvPr id="4" name="Imagen 3">
            <a:extLst>
              <a:ext uri="{FF2B5EF4-FFF2-40B4-BE49-F238E27FC236}">
                <a16:creationId xmlns="" xmlns:a16="http://schemas.microsoft.com/office/drawing/2014/main" id="{7B25968F-984F-8BF4-4FF0-2432A9923EB8}"/>
              </a:ext>
            </a:extLst>
          </p:cNvPr>
          <p:cNvPicPr>
            <a:picLocks noChangeAspect="1"/>
          </p:cNvPicPr>
          <p:nvPr userDrawn="1"/>
        </p:nvPicPr>
        <p:blipFill>
          <a:blip r:embed="rId2"/>
          <a:stretch>
            <a:fillRect/>
          </a:stretch>
        </p:blipFill>
        <p:spPr>
          <a:xfrm>
            <a:off x="11027833" y="317431"/>
            <a:ext cx="811391" cy="790587"/>
          </a:xfrm>
          <a:prstGeom prst="rect">
            <a:avLst/>
          </a:prstGeom>
        </p:spPr>
      </p:pic>
    </p:spTree>
    <p:extLst>
      <p:ext uri="{BB962C8B-B14F-4D97-AF65-F5344CB8AC3E}">
        <p14:creationId xmlns:p14="http://schemas.microsoft.com/office/powerpoint/2010/main" val="324682850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 xmlns:a16="http://schemas.microsoft.com/office/drawing/2014/main" id="{5C11DF48-6A7C-3349-8650-2AA87E5D5E66}"/>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CO"/>
          </a:p>
        </p:txBody>
      </p:sp>
      <p:sp>
        <p:nvSpPr>
          <p:cNvPr id="3" name="Marcador de texto vertical 2">
            <a:extLst>
              <a:ext uri="{FF2B5EF4-FFF2-40B4-BE49-F238E27FC236}">
                <a16:creationId xmlns="" xmlns:a16="http://schemas.microsoft.com/office/drawing/2014/main" id="{95D61C96-3D9F-F745-A812-5EC81CEB48F4}"/>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 xmlns:a16="http://schemas.microsoft.com/office/drawing/2014/main" id="{B3F61D3C-242D-F544-9883-3EEF515CE808}"/>
              </a:ext>
            </a:extLst>
          </p:cNvPr>
          <p:cNvSpPr>
            <a:spLocks noGrp="1"/>
          </p:cNvSpPr>
          <p:nvPr>
            <p:ph type="dt" sz="half" idx="10"/>
          </p:nvPr>
        </p:nvSpPr>
        <p:spPr/>
        <p:txBody>
          <a:bodyPr/>
          <a:lstStyle/>
          <a:p>
            <a:fld id="{BD986248-06F7-A441-A47A-264EBD310E11}" type="datetimeFigureOut">
              <a:rPr lang="es-CO" smtClean="0"/>
              <a:t>10/03/2023</a:t>
            </a:fld>
            <a:endParaRPr lang="es-CO"/>
          </a:p>
        </p:txBody>
      </p:sp>
      <p:sp>
        <p:nvSpPr>
          <p:cNvPr id="5" name="Marcador de pie de página 4">
            <a:extLst>
              <a:ext uri="{FF2B5EF4-FFF2-40B4-BE49-F238E27FC236}">
                <a16:creationId xmlns="" xmlns:a16="http://schemas.microsoft.com/office/drawing/2014/main" id="{CCAB2518-6961-A143-A5EE-C5606EBA4863}"/>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 xmlns:a16="http://schemas.microsoft.com/office/drawing/2014/main" id="{586FEAD3-1533-7A45-8011-C0C84A1DCD46}"/>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338162162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Encabezado de sección">
    <p:spTree>
      <p:nvGrpSpPr>
        <p:cNvPr id="1" name=""/>
        <p:cNvGrpSpPr/>
        <p:nvPr/>
      </p:nvGrpSpPr>
      <p:grpSpPr>
        <a:xfrm>
          <a:off x="0" y="0"/>
          <a:ext cx="0" cy="0"/>
          <a:chOff x="0" y="0"/>
          <a:chExt cx="0" cy="0"/>
        </a:xfrm>
      </p:grpSpPr>
      <p:pic>
        <p:nvPicPr>
          <p:cNvPr id="6" name="Imagen 5" descr="Patrón de fondo&#10;&#10;Descripción generada automáticamente">
            <a:extLst>
              <a:ext uri="{FF2B5EF4-FFF2-40B4-BE49-F238E27FC236}">
                <a16:creationId xmlns="" xmlns:a16="http://schemas.microsoft.com/office/drawing/2014/main" id="{EDE1298D-A4F7-F1E4-F1B3-3D2F5117E046}"/>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4" name="Imagen 3">
            <a:extLst>
              <a:ext uri="{FF2B5EF4-FFF2-40B4-BE49-F238E27FC236}">
                <a16:creationId xmlns="" xmlns:a16="http://schemas.microsoft.com/office/drawing/2014/main" id="{69B39820-C822-5D71-439D-76D8E95C16E9}"/>
              </a:ext>
            </a:extLst>
          </p:cNvPr>
          <p:cNvPicPr>
            <a:picLocks noChangeAspect="1"/>
          </p:cNvPicPr>
          <p:nvPr userDrawn="1"/>
        </p:nvPicPr>
        <p:blipFill>
          <a:blip r:embed="rId3"/>
          <a:stretch>
            <a:fillRect/>
          </a:stretch>
        </p:blipFill>
        <p:spPr>
          <a:xfrm>
            <a:off x="11054859" y="303050"/>
            <a:ext cx="855785" cy="833982"/>
          </a:xfrm>
          <a:prstGeom prst="rect">
            <a:avLst/>
          </a:prstGeom>
        </p:spPr>
      </p:pic>
    </p:spTree>
    <p:extLst>
      <p:ext uri="{BB962C8B-B14F-4D97-AF65-F5344CB8AC3E}">
        <p14:creationId xmlns:p14="http://schemas.microsoft.com/office/powerpoint/2010/main" val="337036038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iseño personalizad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70CE09D5-8681-04F4-0AD1-7206C3FF51F4}"/>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fecha 2">
            <a:extLst>
              <a:ext uri="{FF2B5EF4-FFF2-40B4-BE49-F238E27FC236}">
                <a16:creationId xmlns="" xmlns:a16="http://schemas.microsoft.com/office/drawing/2014/main" id="{8EB62C8D-42BE-8DF8-DDA7-6DDCB2389C42}"/>
              </a:ext>
            </a:extLst>
          </p:cNvPr>
          <p:cNvSpPr>
            <a:spLocks noGrp="1"/>
          </p:cNvSpPr>
          <p:nvPr>
            <p:ph type="dt" sz="half" idx="10"/>
          </p:nvPr>
        </p:nvSpPr>
        <p:spPr/>
        <p:txBody>
          <a:bodyPr/>
          <a:lstStyle/>
          <a:p>
            <a:fld id="{BD986248-06F7-A441-A47A-264EBD310E11}" type="datetimeFigureOut">
              <a:rPr lang="es-CO" smtClean="0"/>
              <a:t>10/03/2023</a:t>
            </a:fld>
            <a:endParaRPr lang="es-CO"/>
          </a:p>
        </p:txBody>
      </p:sp>
      <p:sp>
        <p:nvSpPr>
          <p:cNvPr id="4" name="Marcador de pie de página 3">
            <a:extLst>
              <a:ext uri="{FF2B5EF4-FFF2-40B4-BE49-F238E27FC236}">
                <a16:creationId xmlns="" xmlns:a16="http://schemas.microsoft.com/office/drawing/2014/main" id="{19F9D5C3-AD35-C818-D069-AB2D8EBBEEF8}"/>
              </a:ext>
            </a:extLst>
          </p:cNvPr>
          <p:cNvSpPr>
            <a:spLocks noGrp="1"/>
          </p:cNvSpPr>
          <p:nvPr>
            <p:ph type="ftr" sz="quarter" idx="11"/>
          </p:nvPr>
        </p:nvSpPr>
        <p:spPr/>
        <p:txBody>
          <a:bodyPr/>
          <a:lstStyle/>
          <a:p>
            <a:endParaRPr lang="es-CO"/>
          </a:p>
        </p:txBody>
      </p:sp>
      <p:sp>
        <p:nvSpPr>
          <p:cNvPr id="5" name="Marcador de número de diapositiva 4">
            <a:extLst>
              <a:ext uri="{FF2B5EF4-FFF2-40B4-BE49-F238E27FC236}">
                <a16:creationId xmlns="" xmlns:a16="http://schemas.microsoft.com/office/drawing/2014/main" id="{E106A169-E84D-2DE1-E7CC-7058F9C00ADE}"/>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314565984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Diapositiva de título">
    <p:spTree>
      <p:nvGrpSpPr>
        <p:cNvPr id="1" name=""/>
        <p:cNvGrpSpPr/>
        <p:nvPr/>
      </p:nvGrpSpPr>
      <p:grpSpPr>
        <a:xfrm>
          <a:off x="0" y="0"/>
          <a:ext cx="0" cy="0"/>
          <a:chOff x="0" y="0"/>
          <a:chExt cx="0" cy="0"/>
        </a:xfrm>
      </p:grpSpPr>
      <p:pic>
        <p:nvPicPr>
          <p:cNvPr id="3" name="Imagen 2" descr="Interfaz de usuario gráfica, Texto, Aplicación&#10;&#10;Descripción generada automáticamente">
            <a:extLst>
              <a:ext uri="{FF2B5EF4-FFF2-40B4-BE49-F238E27FC236}">
                <a16:creationId xmlns="" xmlns:a16="http://schemas.microsoft.com/office/drawing/2014/main" id="{7DFF890D-F3AC-9928-32A3-F179DB21A0E8}"/>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5849469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E7817F6C-CDBB-234C-B00B-255C60E54836}"/>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 xmlns:a16="http://schemas.microsoft.com/office/drawing/2014/main" id="{29743F10-0075-0F47-A0C2-0071CB2B3840}"/>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 xmlns:a16="http://schemas.microsoft.com/office/drawing/2014/main" id="{3AB4C6E2-1F45-C54F-A384-6BA60BB5E5E7}"/>
              </a:ext>
            </a:extLst>
          </p:cNvPr>
          <p:cNvSpPr>
            <a:spLocks noGrp="1"/>
          </p:cNvSpPr>
          <p:nvPr>
            <p:ph type="dt" sz="half" idx="10"/>
          </p:nvPr>
        </p:nvSpPr>
        <p:spPr/>
        <p:txBody>
          <a:bodyPr/>
          <a:lstStyle/>
          <a:p>
            <a:fld id="{BD986248-06F7-A441-A47A-264EBD310E11}" type="datetimeFigureOut">
              <a:rPr lang="es-CO" smtClean="0"/>
              <a:t>10/03/2023</a:t>
            </a:fld>
            <a:endParaRPr lang="es-CO"/>
          </a:p>
        </p:txBody>
      </p:sp>
      <p:sp>
        <p:nvSpPr>
          <p:cNvPr id="5" name="Marcador de pie de página 4">
            <a:extLst>
              <a:ext uri="{FF2B5EF4-FFF2-40B4-BE49-F238E27FC236}">
                <a16:creationId xmlns="" xmlns:a16="http://schemas.microsoft.com/office/drawing/2014/main" id="{EF44B0E8-9C87-6C41-96F5-6419B5000575}"/>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 xmlns:a16="http://schemas.microsoft.com/office/drawing/2014/main" id="{2DD08979-815A-D443-B424-FB031F975D72}"/>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16422036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CB4B3E04-413C-394A-94BD-6FD1D56E17FC}"/>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CO"/>
          </a:p>
        </p:txBody>
      </p:sp>
      <p:sp>
        <p:nvSpPr>
          <p:cNvPr id="3" name="Marcador de texto 2">
            <a:extLst>
              <a:ext uri="{FF2B5EF4-FFF2-40B4-BE49-F238E27FC236}">
                <a16:creationId xmlns="" xmlns:a16="http://schemas.microsoft.com/office/drawing/2014/main" id="{D2E8DEAC-948A-0F4A-9098-1EA5A30BE36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 xmlns:a16="http://schemas.microsoft.com/office/drawing/2014/main" id="{BF0E9B39-9659-7747-851C-17A0C73C8B12}"/>
              </a:ext>
            </a:extLst>
          </p:cNvPr>
          <p:cNvSpPr>
            <a:spLocks noGrp="1"/>
          </p:cNvSpPr>
          <p:nvPr>
            <p:ph type="dt" sz="half" idx="10"/>
          </p:nvPr>
        </p:nvSpPr>
        <p:spPr/>
        <p:txBody>
          <a:bodyPr/>
          <a:lstStyle/>
          <a:p>
            <a:fld id="{BD986248-06F7-A441-A47A-264EBD310E11}" type="datetimeFigureOut">
              <a:rPr lang="es-CO" smtClean="0"/>
              <a:t>10/03/2023</a:t>
            </a:fld>
            <a:endParaRPr lang="es-CO"/>
          </a:p>
        </p:txBody>
      </p:sp>
      <p:sp>
        <p:nvSpPr>
          <p:cNvPr id="5" name="Marcador de pie de página 4">
            <a:extLst>
              <a:ext uri="{FF2B5EF4-FFF2-40B4-BE49-F238E27FC236}">
                <a16:creationId xmlns="" xmlns:a16="http://schemas.microsoft.com/office/drawing/2014/main" id="{5990AE33-28EE-274E-8E15-02A1474831B8}"/>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 xmlns:a16="http://schemas.microsoft.com/office/drawing/2014/main" id="{4EA1D99B-0619-1847-8509-03589920E86F}"/>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11303769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7F0119BB-39AA-4B48-BB60-3EE344FF24B4}"/>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 xmlns:a16="http://schemas.microsoft.com/office/drawing/2014/main" id="{58E8365F-8201-9D4B-85A4-E53E8819A86D}"/>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contenido 3">
            <a:extLst>
              <a:ext uri="{FF2B5EF4-FFF2-40B4-BE49-F238E27FC236}">
                <a16:creationId xmlns="" xmlns:a16="http://schemas.microsoft.com/office/drawing/2014/main" id="{C674364B-4945-0A4D-A279-35519E3F46DE}"/>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fecha 4">
            <a:extLst>
              <a:ext uri="{FF2B5EF4-FFF2-40B4-BE49-F238E27FC236}">
                <a16:creationId xmlns="" xmlns:a16="http://schemas.microsoft.com/office/drawing/2014/main" id="{2868BFB1-0C38-A141-AB7B-22CD10FF3F3D}"/>
              </a:ext>
            </a:extLst>
          </p:cNvPr>
          <p:cNvSpPr>
            <a:spLocks noGrp="1"/>
          </p:cNvSpPr>
          <p:nvPr>
            <p:ph type="dt" sz="half" idx="10"/>
          </p:nvPr>
        </p:nvSpPr>
        <p:spPr/>
        <p:txBody>
          <a:bodyPr/>
          <a:lstStyle/>
          <a:p>
            <a:fld id="{BD986248-06F7-A441-A47A-264EBD310E11}" type="datetimeFigureOut">
              <a:rPr lang="es-CO" smtClean="0"/>
              <a:t>10/03/2023</a:t>
            </a:fld>
            <a:endParaRPr lang="es-CO"/>
          </a:p>
        </p:txBody>
      </p:sp>
      <p:sp>
        <p:nvSpPr>
          <p:cNvPr id="6" name="Marcador de pie de página 5">
            <a:extLst>
              <a:ext uri="{FF2B5EF4-FFF2-40B4-BE49-F238E27FC236}">
                <a16:creationId xmlns="" xmlns:a16="http://schemas.microsoft.com/office/drawing/2014/main" id="{9FF6516E-C104-3E4A-BC0F-DC137BD98C42}"/>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 xmlns:a16="http://schemas.microsoft.com/office/drawing/2014/main" id="{F2C08597-16B2-3B42-B59A-8815DD747357}"/>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21425473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EB44272C-3F8B-AF4A-82BE-E5BE9107D7B0}"/>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CO"/>
          </a:p>
        </p:txBody>
      </p:sp>
      <p:sp>
        <p:nvSpPr>
          <p:cNvPr id="3" name="Marcador de texto 2">
            <a:extLst>
              <a:ext uri="{FF2B5EF4-FFF2-40B4-BE49-F238E27FC236}">
                <a16:creationId xmlns="" xmlns:a16="http://schemas.microsoft.com/office/drawing/2014/main" id="{44B8DA00-E62A-A54E-BC50-AEBAAF25160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 xmlns:a16="http://schemas.microsoft.com/office/drawing/2014/main" id="{36E9F7D8-1A62-544F-A4E2-23A591854BA4}"/>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texto 4">
            <a:extLst>
              <a:ext uri="{FF2B5EF4-FFF2-40B4-BE49-F238E27FC236}">
                <a16:creationId xmlns="" xmlns:a16="http://schemas.microsoft.com/office/drawing/2014/main" id="{21895FC1-5F27-B640-81B9-33366BECB58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 xmlns:a16="http://schemas.microsoft.com/office/drawing/2014/main" id="{400D0329-F1AE-FE44-A7B4-B16B429A0C9A}"/>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7" name="Marcador de fecha 6">
            <a:extLst>
              <a:ext uri="{FF2B5EF4-FFF2-40B4-BE49-F238E27FC236}">
                <a16:creationId xmlns="" xmlns:a16="http://schemas.microsoft.com/office/drawing/2014/main" id="{5A80CE19-B065-6E4F-A207-999BBF94CA15}"/>
              </a:ext>
            </a:extLst>
          </p:cNvPr>
          <p:cNvSpPr>
            <a:spLocks noGrp="1"/>
          </p:cNvSpPr>
          <p:nvPr>
            <p:ph type="dt" sz="half" idx="10"/>
          </p:nvPr>
        </p:nvSpPr>
        <p:spPr/>
        <p:txBody>
          <a:bodyPr/>
          <a:lstStyle/>
          <a:p>
            <a:fld id="{BD986248-06F7-A441-A47A-264EBD310E11}" type="datetimeFigureOut">
              <a:rPr lang="es-CO" smtClean="0"/>
              <a:t>10/03/2023</a:t>
            </a:fld>
            <a:endParaRPr lang="es-CO"/>
          </a:p>
        </p:txBody>
      </p:sp>
      <p:sp>
        <p:nvSpPr>
          <p:cNvPr id="8" name="Marcador de pie de página 7">
            <a:extLst>
              <a:ext uri="{FF2B5EF4-FFF2-40B4-BE49-F238E27FC236}">
                <a16:creationId xmlns="" xmlns:a16="http://schemas.microsoft.com/office/drawing/2014/main" id="{299C46BF-4920-E443-B109-668969C5EB88}"/>
              </a:ext>
            </a:extLst>
          </p:cNvPr>
          <p:cNvSpPr>
            <a:spLocks noGrp="1"/>
          </p:cNvSpPr>
          <p:nvPr>
            <p:ph type="ftr" sz="quarter" idx="11"/>
          </p:nvPr>
        </p:nvSpPr>
        <p:spPr/>
        <p:txBody>
          <a:bodyPr/>
          <a:lstStyle/>
          <a:p>
            <a:endParaRPr lang="es-CO"/>
          </a:p>
        </p:txBody>
      </p:sp>
      <p:sp>
        <p:nvSpPr>
          <p:cNvPr id="9" name="Marcador de número de diapositiva 8">
            <a:extLst>
              <a:ext uri="{FF2B5EF4-FFF2-40B4-BE49-F238E27FC236}">
                <a16:creationId xmlns="" xmlns:a16="http://schemas.microsoft.com/office/drawing/2014/main" id="{9C417FDA-D0D0-AD4C-9F49-6FFEC4BC64C3}"/>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2169540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A4C92FB5-1F0C-DE4B-8A05-DE0792814E4F}"/>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fecha 2">
            <a:extLst>
              <a:ext uri="{FF2B5EF4-FFF2-40B4-BE49-F238E27FC236}">
                <a16:creationId xmlns="" xmlns:a16="http://schemas.microsoft.com/office/drawing/2014/main" id="{5AF7F14C-AA7D-3049-A400-4AC6EED53745}"/>
              </a:ext>
            </a:extLst>
          </p:cNvPr>
          <p:cNvSpPr>
            <a:spLocks noGrp="1"/>
          </p:cNvSpPr>
          <p:nvPr>
            <p:ph type="dt" sz="half" idx="10"/>
          </p:nvPr>
        </p:nvSpPr>
        <p:spPr/>
        <p:txBody>
          <a:bodyPr/>
          <a:lstStyle/>
          <a:p>
            <a:fld id="{BD986248-06F7-A441-A47A-264EBD310E11}" type="datetimeFigureOut">
              <a:rPr lang="es-CO" smtClean="0"/>
              <a:t>10/03/2023</a:t>
            </a:fld>
            <a:endParaRPr lang="es-CO"/>
          </a:p>
        </p:txBody>
      </p:sp>
      <p:sp>
        <p:nvSpPr>
          <p:cNvPr id="4" name="Marcador de pie de página 3">
            <a:extLst>
              <a:ext uri="{FF2B5EF4-FFF2-40B4-BE49-F238E27FC236}">
                <a16:creationId xmlns="" xmlns:a16="http://schemas.microsoft.com/office/drawing/2014/main" id="{E746EF7E-3912-BF43-BEB6-49819D4EEF21}"/>
              </a:ext>
            </a:extLst>
          </p:cNvPr>
          <p:cNvSpPr>
            <a:spLocks noGrp="1"/>
          </p:cNvSpPr>
          <p:nvPr>
            <p:ph type="ftr" sz="quarter" idx="11"/>
          </p:nvPr>
        </p:nvSpPr>
        <p:spPr/>
        <p:txBody>
          <a:bodyPr/>
          <a:lstStyle/>
          <a:p>
            <a:endParaRPr lang="es-CO"/>
          </a:p>
        </p:txBody>
      </p:sp>
      <p:sp>
        <p:nvSpPr>
          <p:cNvPr id="5" name="Marcador de número de diapositiva 4">
            <a:extLst>
              <a:ext uri="{FF2B5EF4-FFF2-40B4-BE49-F238E27FC236}">
                <a16:creationId xmlns="" xmlns:a16="http://schemas.microsoft.com/office/drawing/2014/main" id="{9BD767C9-209C-E54C-90E7-5176E4464B89}"/>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18228511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 xmlns:a16="http://schemas.microsoft.com/office/drawing/2014/main" id="{77E92712-14E7-954C-8C23-33CD3DBD715B}"/>
              </a:ext>
            </a:extLst>
          </p:cNvPr>
          <p:cNvSpPr>
            <a:spLocks noGrp="1"/>
          </p:cNvSpPr>
          <p:nvPr>
            <p:ph type="dt" sz="half" idx="10"/>
          </p:nvPr>
        </p:nvSpPr>
        <p:spPr/>
        <p:txBody>
          <a:bodyPr/>
          <a:lstStyle/>
          <a:p>
            <a:fld id="{BD986248-06F7-A441-A47A-264EBD310E11}" type="datetimeFigureOut">
              <a:rPr lang="es-CO" smtClean="0"/>
              <a:t>10/03/2023</a:t>
            </a:fld>
            <a:endParaRPr lang="es-CO"/>
          </a:p>
        </p:txBody>
      </p:sp>
      <p:sp>
        <p:nvSpPr>
          <p:cNvPr id="3" name="Marcador de pie de página 2">
            <a:extLst>
              <a:ext uri="{FF2B5EF4-FFF2-40B4-BE49-F238E27FC236}">
                <a16:creationId xmlns="" xmlns:a16="http://schemas.microsoft.com/office/drawing/2014/main" id="{FD7BCE5F-F417-1247-9F26-F4B713468517}"/>
              </a:ext>
            </a:extLst>
          </p:cNvPr>
          <p:cNvSpPr>
            <a:spLocks noGrp="1"/>
          </p:cNvSpPr>
          <p:nvPr>
            <p:ph type="ftr" sz="quarter" idx="11"/>
          </p:nvPr>
        </p:nvSpPr>
        <p:spPr/>
        <p:txBody>
          <a:bodyPr/>
          <a:lstStyle/>
          <a:p>
            <a:endParaRPr lang="es-CO"/>
          </a:p>
        </p:txBody>
      </p:sp>
      <p:sp>
        <p:nvSpPr>
          <p:cNvPr id="4" name="Marcador de número de diapositiva 3">
            <a:extLst>
              <a:ext uri="{FF2B5EF4-FFF2-40B4-BE49-F238E27FC236}">
                <a16:creationId xmlns="" xmlns:a16="http://schemas.microsoft.com/office/drawing/2014/main" id="{20B4FC7D-A6BA-0840-87AD-C71B1896B98D}"/>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25416207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8CF2BE35-F0B5-DA4A-BE9E-AACFF26FF183}"/>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contenido 2">
            <a:extLst>
              <a:ext uri="{FF2B5EF4-FFF2-40B4-BE49-F238E27FC236}">
                <a16:creationId xmlns="" xmlns:a16="http://schemas.microsoft.com/office/drawing/2014/main" id="{8E62C38B-5384-914E-829A-352266F70B9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texto 3">
            <a:extLst>
              <a:ext uri="{FF2B5EF4-FFF2-40B4-BE49-F238E27FC236}">
                <a16:creationId xmlns="" xmlns:a16="http://schemas.microsoft.com/office/drawing/2014/main" id="{A79E434B-6E01-8148-AB00-051DDD4020A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 xmlns:a16="http://schemas.microsoft.com/office/drawing/2014/main" id="{6E3E8B8D-7A8A-794B-83A8-6920142BBBD1}"/>
              </a:ext>
            </a:extLst>
          </p:cNvPr>
          <p:cNvSpPr>
            <a:spLocks noGrp="1"/>
          </p:cNvSpPr>
          <p:nvPr>
            <p:ph type="dt" sz="half" idx="10"/>
          </p:nvPr>
        </p:nvSpPr>
        <p:spPr/>
        <p:txBody>
          <a:bodyPr/>
          <a:lstStyle/>
          <a:p>
            <a:fld id="{BD986248-06F7-A441-A47A-264EBD310E11}" type="datetimeFigureOut">
              <a:rPr lang="es-CO" smtClean="0"/>
              <a:t>10/03/2023</a:t>
            </a:fld>
            <a:endParaRPr lang="es-CO"/>
          </a:p>
        </p:txBody>
      </p:sp>
      <p:sp>
        <p:nvSpPr>
          <p:cNvPr id="6" name="Marcador de pie de página 5">
            <a:extLst>
              <a:ext uri="{FF2B5EF4-FFF2-40B4-BE49-F238E27FC236}">
                <a16:creationId xmlns="" xmlns:a16="http://schemas.microsoft.com/office/drawing/2014/main" id="{582F34C9-1A26-0B41-8AE3-21E599CC561A}"/>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 xmlns:a16="http://schemas.microsoft.com/office/drawing/2014/main" id="{782100B2-B969-0340-BEE2-F5FE05353DFA}"/>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3697146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6BADFDE3-8BDA-6F45-A442-3C2913AE5268}"/>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posición de imagen 2">
            <a:extLst>
              <a:ext uri="{FF2B5EF4-FFF2-40B4-BE49-F238E27FC236}">
                <a16:creationId xmlns="" xmlns:a16="http://schemas.microsoft.com/office/drawing/2014/main" id="{C08B3433-597C-7E43-A088-A50E4434313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O"/>
          </a:p>
        </p:txBody>
      </p:sp>
      <p:sp>
        <p:nvSpPr>
          <p:cNvPr id="4" name="Marcador de texto 3">
            <a:extLst>
              <a:ext uri="{FF2B5EF4-FFF2-40B4-BE49-F238E27FC236}">
                <a16:creationId xmlns="" xmlns:a16="http://schemas.microsoft.com/office/drawing/2014/main" id="{A20DB791-C948-D149-A74A-0C0DFCA0B4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 xmlns:a16="http://schemas.microsoft.com/office/drawing/2014/main" id="{1145138C-C370-6E42-902A-0DD2F4F614AE}"/>
              </a:ext>
            </a:extLst>
          </p:cNvPr>
          <p:cNvSpPr>
            <a:spLocks noGrp="1"/>
          </p:cNvSpPr>
          <p:nvPr>
            <p:ph type="dt" sz="half" idx="10"/>
          </p:nvPr>
        </p:nvSpPr>
        <p:spPr/>
        <p:txBody>
          <a:bodyPr/>
          <a:lstStyle/>
          <a:p>
            <a:fld id="{BD986248-06F7-A441-A47A-264EBD310E11}" type="datetimeFigureOut">
              <a:rPr lang="es-CO" smtClean="0"/>
              <a:t>10/03/2023</a:t>
            </a:fld>
            <a:endParaRPr lang="es-CO"/>
          </a:p>
        </p:txBody>
      </p:sp>
      <p:sp>
        <p:nvSpPr>
          <p:cNvPr id="6" name="Marcador de pie de página 5">
            <a:extLst>
              <a:ext uri="{FF2B5EF4-FFF2-40B4-BE49-F238E27FC236}">
                <a16:creationId xmlns="" xmlns:a16="http://schemas.microsoft.com/office/drawing/2014/main" id="{9A61561C-CA9F-0943-8A3E-60233368C60D}"/>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 xmlns:a16="http://schemas.microsoft.com/office/drawing/2014/main" id="{67B72CA4-FB9F-FB4B-8159-119C3846C3CB}"/>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10695029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 xmlns:a16="http://schemas.microsoft.com/office/drawing/2014/main" id="{C6EFFBE1-33C9-1D48-A916-7535B68EC67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CO"/>
          </a:p>
        </p:txBody>
      </p:sp>
      <p:sp>
        <p:nvSpPr>
          <p:cNvPr id="3" name="Marcador de texto 2">
            <a:extLst>
              <a:ext uri="{FF2B5EF4-FFF2-40B4-BE49-F238E27FC236}">
                <a16:creationId xmlns="" xmlns:a16="http://schemas.microsoft.com/office/drawing/2014/main" id="{F778E02A-26CF-6C46-A280-67C4AA05513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 xmlns:a16="http://schemas.microsoft.com/office/drawing/2014/main" id="{6CE7CDF9-2DDE-C04D-A9B9-78F138A1C3D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D986248-06F7-A441-A47A-264EBD310E11}" type="datetimeFigureOut">
              <a:rPr lang="es-CO" smtClean="0"/>
              <a:t>10/03/2023</a:t>
            </a:fld>
            <a:endParaRPr lang="es-CO"/>
          </a:p>
        </p:txBody>
      </p:sp>
      <p:sp>
        <p:nvSpPr>
          <p:cNvPr id="5" name="Marcador de pie de página 4">
            <a:extLst>
              <a:ext uri="{FF2B5EF4-FFF2-40B4-BE49-F238E27FC236}">
                <a16:creationId xmlns="" xmlns:a16="http://schemas.microsoft.com/office/drawing/2014/main" id="{767570B4-267C-034E-B58B-04C03C9E552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O"/>
          </a:p>
        </p:txBody>
      </p:sp>
      <p:sp>
        <p:nvSpPr>
          <p:cNvPr id="6" name="Marcador de número de diapositiva 5">
            <a:extLst>
              <a:ext uri="{FF2B5EF4-FFF2-40B4-BE49-F238E27FC236}">
                <a16:creationId xmlns="" xmlns:a16="http://schemas.microsoft.com/office/drawing/2014/main" id="{5041693D-7DB1-1144-97E3-85753EC9A0C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15DF6-230E-2E43-B847-68755106EC6D}" type="slidenum">
              <a:rPr lang="es-CO" smtClean="0"/>
              <a:t>‹Nº›</a:t>
            </a:fld>
            <a:endParaRPr lang="es-CO"/>
          </a:p>
        </p:txBody>
      </p:sp>
    </p:spTree>
    <p:extLst>
      <p:ext uri="{BB962C8B-B14F-4D97-AF65-F5344CB8AC3E}">
        <p14:creationId xmlns:p14="http://schemas.microsoft.com/office/powerpoint/2010/main" val="30626094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62" r:id="rId11"/>
    <p:sldLayoutId id="2147483659" r:id="rId12"/>
    <p:sldLayoutId id="2147483663" r:id="rId13"/>
    <p:sldLayoutId id="2147483675" r:id="rId14"/>
    <p:sldLayoutId id="2147483673"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uadroTexto 6"/>
          <p:cNvSpPr txBox="1"/>
          <p:nvPr/>
        </p:nvSpPr>
        <p:spPr>
          <a:xfrm>
            <a:off x="1015332" y="2967334"/>
            <a:ext cx="4884023" cy="923330"/>
          </a:xfrm>
          <a:prstGeom prst="rect">
            <a:avLst/>
          </a:prstGeom>
          <a:noFill/>
        </p:spPr>
        <p:txBody>
          <a:bodyPr wrap="square" rtlCol="0">
            <a:spAutoFit/>
          </a:bodyPr>
          <a:lstStyle/>
          <a:p>
            <a:r>
              <a:rPr lang="es-ES" sz="5400" b="1" dirty="0" smtClean="0">
                <a:solidFill>
                  <a:schemeClr val="tx1">
                    <a:lumMod val="75000"/>
                    <a:lumOff val="25000"/>
                  </a:schemeClr>
                </a:solidFill>
                <a:latin typeface="Work Sans" pitchFamily="2" charset="77"/>
              </a:rPr>
              <a:t>AutOsiris</a:t>
            </a:r>
            <a:endParaRPr lang="es-ES" sz="4000" b="1" dirty="0">
              <a:solidFill>
                <a:schemeClr val="tx1">
                  <a:lumMod val="75000"/>
                  <a:lumOff val="25000"/>
                </a:schemeClr>
              </a:solidFill>
              <a:latin typeface="Work Sans" pitchFamily="2" charset="77"/>
            </a:endParaRPr>
          </a:p>
        </p:txBody>
      </p:sp>
      <p:sp>
        <p:nvSpPr>
          <p:cNvPr id="3" name="CuadroTexto 2">
            <a:extLst>
              <a:ext uri="{FF2B5EF4-FFF2-40B4-BE49-F238E27FC236}">
                <a16:creationId xmlns="" xmlns:a16="http://schemas.microsoft.com/office/drawing/2014/main" id="{8FBDEB08-DE5A-B0C2-B0FE-954002411545}"/>
              </a:ext>
            </a:extLst>
          </p:cNvPr>
          <p:cNvSpPr txBox="1">
            <a:spLocks/>
          </p:cNvSpPr>
          <p:nvPr/>
        </p:nvSpPr>
        <p:spPr>
          <a:xfrm>
            <a:off x="6498769" y="2761818"/>
            <a:ext cx="2001545" cy="1334363"/>
          </a:xfrm>
          <a:prstGeom prst="rect">
            <a:avLst/>
          </a:prstGeom>
          <a:noFill/>
          <a:ln>
            <a:solidFill>
              <a:schemeClr val="tx1"/>
            </a:solidFill>
          </a:ln>
        </p:spPr>
        <p:txBody>
          <a:bodyPr wrap="square" rtlCol="0" anchor="ctr" anchorCtr="0">
            <a:noAutofit/>
          </a:bodyPr>
          <a:lstStyle/>
          <a:p>
            <a:pPr algn="ctr"/>
            <a:r>
              <a:rPr lang="es-ES" sz="1600" dirty="0">
                <a:latin typeface="Work Sans Light" pitchFamily="2" charset="77"/>
              </a:rPr>
              <a:t>Logo Sistema</a:t>
            </a:r>
            <a:endParaRPr lang="es-CO" sz="1600" dirty="0">
              <a:latin typeface="Work Sans Light" pitchFamily="2" charset="77"/>
            </a:endParaRPr>
          </a:p>
        </p:txBody>
      </p:sp>
      <p:sp>
        <p:nvSpPr>
          <p:cNvPr id="5" name="CuadroTexto 4">
            <a:extLst>
              <a:ext uri="{FF2B5EF4-FFF2-40B4-BE49-F238E27FC236}">
                <a16:creationId xmlns="" xmlns:a16="http://schemas.microsoft.com/office/drawing/2014/main" id="{73C65CF2-4CAC-4B81-D093-E60894228000}"/>
              </a:ext>
            </a:extLst>
          </p:cNvPr>
          <p:cNvSpPr txBox="1">
            <a:spLocks/>
          </p:cNvSpPr>
          <p:nvPr/>
        </p:nvSpPr>
        <p:spPr>
          <a:xfrm>
            <a:off x="8500314" y="2761818"/>
            <a:ext cx="2001545" cy="1334363"/>
          </a:xfrm>
          <a:prstGeom prst="rect">
            <a:avLst/>
          </a:prstGeom>
          <a:noFill/>
          <a:ln>
            <a:solidFill>
              <a:schemeClr val="tx1"/>
            </a:solidFill>
          </a:ln>
        </p:spPr>
        <p:txBody>
          <a:bodyPr wrap="square" rtlCol="0" anchor="ctr" anchorCtr="0">
            <a:noAutofit/>
          </a:bodyPr>
          <a:lstStyle/>
          <a:p>
            <a:pPr algn="ctr"/>
            <a:r>
              <a:rPr lang="es-ES" sz="1600" dirty="0">
                <a:latin typeface="Work Sans Light" pitchFamily="2" charset="77"/>
              </a:rPr>
              <a:t>Logo Empresa</a:t>
            </a:r>
          </a:p>
        </p:txBody>
      </p:sp>
    </p:spTree>
    <p:extLst>
      <p:ext uri="{BB962C8B-B14F-4D97-AF65-F5344CB8AC3E}">
        <p14:creationId xmlns:p14="http://schemas.microsoft.com/office/powerpoint/2010/main" val="30796166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CAC1D880-FC17-3789-2435-5FF7492EABD6}"/>
              </a:ext>
            </a:extLst>
          </p:cNvPr>
          <p:cNvSpPr>
            <a:spLocks noGrp="1"/>
          </p:cNvSpPr>
          <p:nvPr>
            <p:ph type="title"/>
          </p:nvPr>
        </p:nvSpPr>
        <p:spPr>
          <a:xfrm>
            <a:off x="456236" y="110481"/>
            <a:ext cx="10515600" cy="1325563"/>
          </a:xfrm>
        </p:spPr>
        <p:txBody>
          <a:bodyPr>
            <a:normAutofit/>
          </a:bodyPr>
          <a:lstStyle/>
          <a:p>
            <a:r>
              <a:rPr lang="es-ES" sz="3200" dirty="0">
                <a:solidFill>
                  <a:schemeClr val="bg1"/>
                </a:solidFill>
                <a:latin typeface="Work Sans Medium" pitchFamily="2" charset="77"/>
              </a:rPr>
              <a:t>Entregables Proyecto Formativo</a:t>
            </a:r>
            <a:br>
              <a:rPr lang="es-ES" sz="3200" dirty="0">
                <a:solidFill>
                  <a:schemeClr val="bg1"/>
                </a:solidFill>
                <a:latin typeface="Work Sans Medium" pitchFamily="2" charset="77"/>
              </a:rPr>
            </a:br>
            <a:r>
              <a:rPr lang="es-ES" sz="3200" dirty="0">
                <a:solidFill>
                  <a:schemeClr val="bg1"/>
                </a:solidFill>
                <a:latin typeface="Work Sans Medium" pitchFamily="2" charset="77"/>
              </a:rPr>
              <a:t>por Trimestre</a:t>
            </a:r>
            <a:endParaRPr lang="es-CO" sz="3200" dirty="0">
              <a:solidFill>
                <a:schemeClr val="bg1"/>
              </a:solidFill>
              <a:latin typeface="Work Sans Medium" pitchFamily="2" charset="77"/>
            </a:endParaRPr>
          </a:p>
        </p:txBody>
      </p:sp>
      <p:sp>
        <p:nvSpPr>
          <p:cNvPr id="4" name="CuadroTexto 3">
            <a:extLst>
              <a:ext uri="{FF2B5EF4-FFF2-40B4-BE49-F238E27FC236}">
                <a16:creationId xmlns="" xmlns:a16="http://schemas.microsoft.com/office/drawing/2014/main" id="{B987FD05-8B8A-E978-366F-97DF799DBA37}"/>
              </a:ext>
            </a:extLst>
          </p:cNvPr>
          <p:cNvSpPr txBox="1">
            <a:spLocks/>
          </p:cNvSpPr>
          <p:nvPr/>
        </p:nvSpPr>
        <p:spPr>
          <a:xfrm>
            <a:off x="8694348" y="508463"/>
            <a:ext cx="1080000" cy="540000"/>
          </a:xfrm>
          <a:prstGeom prst="rect">
            <a:avLst/>
          </a:prstGeom>
          <a:noFill/>
          <a:ln>
            <a:solidFill>
              <a:schemeClr val="bg1"/>
            </a:solidFill>
          </a:ln>
        </p:spPr>
        <p:txBody>
          <a:bodyPr wrap="square" rtlCol="0" anchor="ctr" anchorCtr="0">
            <a:noAutofit/>
          </a:bodyPr>
          <a:lstStyle/>
          <a:p>
            <a:pPr algn="ctr"/>
            <a:r>
              <a:rPr lang="es-ES" sz="1600" b="1" dirty="0">
                <a:solidFill>
                  <a:schemeClr val="bg1"/>
                </a:solidFill>
                <a:latin typeface="Work Sans Light" pitchFamily="2" charset="77"/>
              </a:rPr>
              <a:t>Logo Sistema</a:t>
            </a:r>
            <a:endParaRPr lang="es-CO" sz="1600" b="1" dirty="0">
              <a:solidFill>
                <a:schemeClr val="bg1"/>
              </a:solidFill>
              <a:latin typeface="Work Sans Light" pitchFamily="2" charset="77"/>
            </a:endParaRPr>
          </a:p>
        </p:txBody>
      </p:sp>
      <p:sp>
        <p:nvSpPr>
          <p:cNvPr id="5" name="CuadroTexto 4">
            <a:extLst>
              <a:ext uri="{FF2B5EF4-FFF2-40B4-BE49-F238E27FC236}">
                <a16:creationId xmlns="" xmlns:a16="http://schemas.microsoft.com/office/drawing/2014/main" id="{EEC5FDC4-9A2A-F31D-6455-7D47B1B835F3}"/>
              </a:ext>
            </a:extLst>
          </p:cNvPr>
          <p:cNvSpPr txBox="1">
            <a:spLocks/>
          </p:cNvSpPr>
          <p:nvPr/>
        </p:nvSpPr>
        <p:spPr>
          <a:xfrm>
            <a:off x="9775121" y="510142"/>
            <a:ext cx="1080000" cy="540000"/>
          </a:xfrm>
          <a:prstGeom prst="rect">
            <a:avLst/>
          </a:prstGeom>
          <a:noFill/>
          <a:ln>
            <a:solidFill>
              <a:schemeClr val="bg1"/>
            </a:solidFill>
          </a:ln>
        </p:spPr>
        <p:txBody>
          <a:bodyPr wrap="square" rtlCol="0" anchor="ctr" anchorCtr="0">
            <a:noAutofit/>
          </a:bodyPr>
          <a:lstStyle/>
          <a:p>
            <a:pPr algn="ctr"/>
            <a:r>
              <a:rPr lang="es-ES" sz="1600" b="1" dirty="0">
                <a:solidFill>
                  <a:schemeClr val="bg1"/>
                </a:solidFill>
                <a:latin typeface="Work Sans Light" pitchFamily="2" charset="77"/>
              </a:rPr>
              <a:t>Logo Empresa</a:t>
            </a:r>
          </a:p>
        </p:txBody>
      </p:sp>
      <p:sp>
        <p:nvSpPr>
          <p:cNvPr id="7" name="CuadroTexto 6">
            <a:extLst>
              <a:ext uri="{FF2B5EF4-FFF2-40B4-BE49-F238E27FC236}">
                <a16:creationId xmlns="" xmlns:a16="http://schemas.microsoft.com/office/drawing/2014/main" id="{61E176E7-6E48-7043-4A78-359C9D31D057}"/>
              </a:ext>
            </a:extLst>
          </p:cNvPr>
          <p:cNvSpPr txBox="1"/>
          <p:nvPr/>
        </p:nvSpPr>
        <p:spPr>
          <a:xfrm>
            <a:off x="1366063" y="1881018"/>
            <a:ext cx="3854368" cy="2246769"/>
          </a:xfrm>
          <a:prstGeom prst="rect">
            <a:avLst/>
          </a:prstGeom>
          <a:noFill/>
        </p:spPr>
        <p:txBody>
          <a:bodyPr wrap="square" rtlCol="0">
            <a:spAutoFit/>
          </a:bodyPr>
          <a:lstStyle/>
          <a:p>
            <a:pPr marL="171450" indent="-171450">
              <a:buFont typeface="Arial" panose="020B0604020202020204" pitchFamily="34" charset="0"/>
              <a:buChar char="•"/>
            </a:pPr>
            <a:r>
              <a:rPr lang="es-ES" sz="1400" dirty="0">
                <a:latin typeface="Work Sans Light" pitchFamily="2" charset="77"/>
              </a:rPr>
              <a:t>Plan de Proyecto</a:t>
            </a:r>
          </a:p>
          <a:p>
            <a:pPr marL="171450" indent="-171450">
              <a:buFont typeface="Arial" panose="020B0604020202020204" pitchFamily="34" charset="0"/>
              <a:buChar char="•"/>
            </a:pPr>
            <a:r>
              <a:rPr lang="es-ES" sz="1400" dirty="0">
                <a:latin typeface="Work Sans Light" pitchFamily="2" charset="77"/>
              </a:rPr>
              <a:t>Levantamiento de Información</a:t>
            </a:r>
          </a:p>
          <a:p>
            <a:pPr marL="171450" indent="-171450">
              <a:buFont typeface="Arial" panose="020B0604020202020204" pitchFamily="34" charset="0"/>
              <a:buChar char="•"/>
            </a:pPr>
            <a:r>
              <a:rPr lang="es-ES" sz="1400" dirty="0">
                <a:latin typeface="Work Sans Light" pitchFamily="2" charset="77"/>
              </a:rPr>
              <a:t>Diagrama de Procesos</a:t>
            </a:r>
          </a:p>
          <a:p>
            <a:pPr marL="171450" indent="-171450">
              <a:buFont typeface="Arial" panose="020B0604020202020204" pitchFamily="34" charset="0"/>
              <a:buChar char="•"/>
            </a:pPr>
            <a:r>
              <a:rPr lang="es-ES" sz="1400" dirty="0">
                <a:latin typeface="Work Sans Light" pitchFamily="2" charset="77"/>
              </a:rPr>
              <a:t>IEEE-830 o Historias de Usuario</a:t>
            </a:r>
          </a:p>
          <a:p>
            <a:pPr marL="171450" indent="-171450">
              <a:buFont typeface="Arial" panose="020B0604020202020204" pitchFamily="34" charset="0"/>
              <a:buChar char="•"/>
            </a:pPr>
            <a:r>
              <a:rPr lang="es-ES" sz="1400" dirty="0">
                <a:latin typeface="Work Sans Light" pitchFamily="2" charset="77"/>
              </a:rPr>
              <a:t>Diagrama Casos de Uso</a:t>
            </a:r>
          </a:p>
          <a:p>
            <a:pPr marL="171450" indent="-171450">
              <a:buFont typeface="Arial" panose="020B0604020202020204" pitchFamily="34" charset="0"/>
              <a:buChar char="•"/>
            </a:pPr>
            <a:r>
              <a:rPr lang="es-ES" sz="1400" dirty="0">
                <a:latin typeface="Work Sans Light" pitchFamily="2" charset="77"/>
              </a:rPr>
              <a:t>Casos de Uso Extendido</a:t>
            </a:r>
          </a:p>
          <a:p>
            <a:pPr marL="171450" indent="-171450">
              <a:buFont typeface="Arial" panose="020B0604020202020204" pitchFamily="34" charset="0"/>
              <a:buChar char="•"/>
            </a:pPr>
            <a:r>
              <a:rPr lang="es-ES" sz="1400" dirty="0">
                <a:latin typeface="Work Sans Light" pitchFamily="2" charset="77"/>
              </a:rPr>
              <a:t>Diagrama de Clases</a:t>
            </a:r>
          </a:p>
          <a:p>
            <a:pPr marL="171450" indent="-171450">
              <a:buFont typeface="Arial" panose="020B0604020202020204" pitchFamily="34" charset="0"/>
              <a:buChar char="•"/>
            </a:pPr>
            <a:r>
              <a:rPr lang="es-ES" sz="1400" dirty="0">
                <a:latin typeface="Work Sans Light" pitchFamily="2" charset="77"/>
              </a:rPr>
              <a:t>Prototipo No Funcional</a:t>
            </a:r>
          </a:p>
          <a:p>
            <a:pPr marL="171450" indent="-171450">
              <a:buFont typeface="Arial" panose="020B0604020202020204" pitchFamily="34" charset="0"/>
              <a:buChar char="•"/>
            </a:pPr>
            <a:r>
              <a:rPr lang="es-ES" sz="1400" dirty="0">
                <a:latin typeface="Work Sans Light" pitchFamily="2" charset="77"/>
              </a:rPr>
              <a:t>Patrón de Diseño</a:t>
            </a:r>
          </a:p>
          <a:p>
            <a:pPr marL="171450" indent="-171450">
              <a:buFont typeface="Arial" panose="020B0604020202020204" pitchFamily="34" charset="0"/>
              <a:buChar char="•"/>
            </a:pPr>
            <a:r>
              <a:rPr lang="es-ES" sz="1400" dirty="0">
                <a:latin typeface="Work Sans Light" pitchFamily="2" charset="77"/>
              </a:rPr>
              <a:t>Entregables</a:t>
            </a:r>
            <a:endParaRPr lang="es-CO" sz="1400" dirty="0">
              <a:latin typeface="Work Sans Light" pitchFamily="2" charset="77"/>
            </a:endParaRPr>
          </a:p>
        </p:txBody>
      </p:sp>
      <p:grpSp>
        <p:nvGrpSpPr>
          <p:cNvPr id="12" name="Grupo 11">
            <a:extLst>
              <a:ext uri="{FF2B5EF4-FFF2-40B4-BE49-F238E27FC236}">
                <a16:creationId xmlns="" xmlns:a16="http://schemas.microsoft.com/office/drawing/2014/main" id="{1CFE1397-E268-A3A6-3EA4-AB17D743D504}"/>
              </a:ext>
            </a:extLst>
          </p:cNvPr>
          <p:cNvGrpSpPr/>
          <p:nvPr/>
        </p:nvGrpSpPr>
        <p:grpSpPr>
          <a:xfrm>
            <a:off x="1111717" y="1494678"/>
            <a:ext cx="3239167" cy="347863"/>
            <a:chOff x="668953" y="1494678"/>
            <a:chExt cx="3239167" cy="347863"/>
          </a:xfrm>
        </p:grpSpPr>
        <p:sp>
          <p:nvSpPr>
            <p:cNvPr id="3" name="Rectángulo 2">
              <a:extLst>
                <a:ext uri="{FF2B5EF4-FFF2-40B4-BE49-F238E27FC236}">
                  <a16:creationId xmlns="" xmlns:a16="http://schemas.microsoft.com/office/drawing/2014/main" id="{5F88D1D8-4E77-172A-4075-4BC0AE7244E2}"/>
                </a:ext>
              </a:extLst>
            </p:cNvPr>
            <p:cNvSpPr/>
            <p:nvPr/>
          </p:nvSpPr>
          <p:spPr>
            <a:xfrm>
              <a:off x="781688" y="1796822"/>
              <a:ext cx="971956"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8" name="Título 1">
              <a:extLst>
                <a:ext uri="{FF2B5EF4-FFF2-40B4-BE49-F238E27FC236}">
                  <a16:creationId xmlns="" xmlns:a16="http://schemas.microsoft.com/office/drawing/2014/main" id="{16C39CA5-CC93-B536-2382-65125837F350}"/>
                </a:ext>
              </a:extLst>
            </p:cNvPr>
            <p:cNvSpPr txBox="1">
              <a:spLocks/>
            </p:cNvSpPr>
            <p:nvPr/>
          </p:nvSpPr>
          <p:spPr>
            <a:xfrm>
              <a:off x="668953" y="1494678"/>
              <a:ext cx="3239167" cy="2945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1800" b="1" dirty="0">
                  <a:solidFill>
                    <a:srgbClr val="38AA00"/>
                  </a:solidFill>
                  <a:latin typeface="Work Sans Light" pitchFamily="2" charset="77"/>
                </a:rPr>
                <a:t>Primer Trimestre</a:t>
              </a:r>
            </a:p>
          </p:txBody>
        </p:sp>
      </p:grpSp>
      <p:sp>
        <p:nvSpPr>
          <p:cNvPr id="13" name="CuadroTexto 12">
            <a:extLst>
              <a:ext uri="{FF2B5EF4-FFF2-40B4-BE49-F238E27FC236}">
                <a16:creationId xmlns="" xmlns:a16="http://schemas.microsoft.com/office/drawing/2014/main" id="{DA55306B-6A90-067D-7E3E-9A883AF81519}"/>
              </a:ext>
            </a:extLst>
          </p:cNvPr>
          <p:cNvSpPr txBox="1"/>
          <p:nvPr/>
        </p:nvSpPr>
        <p:spPr>
          <a:xfrm>
            <a:off x="1366063" y="4602498"/>
            <a:ext cx="3854368" cy="2031325"/>
          </a:xfrm>
          <a:prstGeom prst="rect">
            <a:avLst/>
          </a:prstGeom>
          <a:noFill/>
        </p:spPr>
        <p:txBody>
          <a:bodyPr wrap="square" rtlCol="0">
            <a:spAutoFit/>
          </a:bodyPr>
          <a:lstStyle/>
          <a:p>
            <a:pPr marL="285750" indent="-285750">
              <a:buFont typeface="Arial" panose="020B0604020202020204" pitchFamily="34" charset="0"/>
              <a:buChar char="•"/>
            </a:pPr>
            <a:r>
              <a:rPr lang="es-MX" sz="1400" dirty="0">
                <a:latin typeface="Work Sans Light" pitchFamily="2" charset="77"/>
              </a:rPr>
              <a:t>Modelo Entidad Relación</a:t>
            </a:r>
          </a:p>
          <a:p>
            <a:pPr marL="285750" indent="-285750">
              <a:buFont typeface="Arial" panose="020B0604020202020204" pitchFamily="34" charset="0"/>
              <a:buChar char="•"/>
            </a:pPr>
            <a:r>
              <a:rPr lang="es-MX" sz="1400" dirty="0">
                <a:latin typeface="Work Sans Light" pitchFamily="2" charset="77"/>
              </a:rPr>
              <a:t>Modelo Relacional</a:t>
            </a:r>
          </a:p>
          <a:p>
            <a:pPr marL="285750" indent="-285750">
              <a:buFont typeface="Arial" panose="020B0604020202020204" pitchFamily="34" charset="0"/>
              <a:buChar char="•"/>
            </a:pPr>
            <a:r>
              <a:rPr lang="es-MX" sz="1400" dirty="0">
                <a:latin typeface="Work Sans Light" pitchFamily="2" charset="77"/>
              </a:rPr>
              <a:t>Diccionario de Datos</a:t>
            </a:r>
          </a:p>
          <a:p>
            <a:pPr marL="285750" indent="-285750">
              <a:buFont typeface="Arial" panose="020B0604020202020204" pitchFamily="34" charset="0"/>
              <a:buChar char="•"/>
            </a:pPr>
            <a:r>
              <a:rPr lang="es-MX" sz="1400" dirty="0">
                <a:latin typeface="Work Sans Light" pitchFamily="2" charset="77"/>
              </a:rPr>
              <a:t>Script de la BBDD</a:t>
            </a:r>
          </a:p>
          <a:p>
            <a:pPr marL="285750" indent="-285750">
              <a:buFont typeface="Arial" panose="020B0604020202020204" pitchFamily="34" charset="0"/>
              <a:buChar char="•"/>
            </a:pPr>
            <a:r>
              <a:rPr lang="es-MX" sz="1400" dirty="0">
                <a:latin typeface="Work Sans Light" pitchFamily="2" charset="77"/>
              </a:rPr>
              <a:t>Sentencias DDL</a:t>
            </a:r>
          </a:p>
          <a:p>
            <a:pPr marL="285750" indent="-285750">
              <a:buFont typeface="Arial" panose="020B0604020202020204" pitchFamily="34" charset="0"/>
              <a:buChar char="•"/>
            </a:pPr>
            <a:r>
              <a:rPr lang="es-MX" sz="1400" dirty="0">
                <a:latin typeface="Work Sans Light" pitchFamily="2" charset="77"/>
              </a:rPr>
              <a:t>Consultas DML</a:t>
            </a:r>
          </a:p>
          <a:p>
            <a:pPr marL="285750" indent="-285750">
              <a:buFont typeface="Arial" panose="020B0604020202020204" pitchFamily="34" charset="0"/>
              <a:buChar char="•"/>
            </a:pPr>
            <a:r>
              <a:rPr lang="es-MX" sz="1400" dirty="0">
                <a:latin typeface="Work Sans Light" pitchFamily="2" charset="77"/>
              </a:rPr>
              <a:t>Automatización de la BBDD</a:t>
            </a:r>
          </a:p>
          <a:p>
            <a:pPr marL="285750" indent="-285750">
              <a:buFont typeface="Arial" panose="020B0604020202020204" pitchFamily="34" charset="0"/>
              <a:buChar char="•"/>
            </a:pPr>
            <a:r>
              <a:rPr lang="es-MX" sz="1400" dirty="0">
                <a:latin typeface="Work Sans Light" pitchFamily="2" charset="77"/>
              </a:rPr>
              <a:t>Sistema de Información Web - Local</a:t>
            </a:r>
          </a:p>
          <a:p>
            <a:pPr marL="285750" indent="-285750">
              <a:buFont typeface="Arial" panose="020B0604020202020204" pitchFamily="34" charset="0"/>
              <a:buChar char="•"/>
            </a:pPr>
            <a:r>
              <a:rPr lang="es-MX" sz="1400" dirty="0">
                <a:latin typeface="Work Sans Light" pitchFamily="2" charset="77"/>
              </a:rPr>
              <a:t>Entregables</a:t>
            </a:r>
          </a:p>
        </p:txBody>
      </p:sp>
      <p:grpSp>
        <p:nvGrpSpPr>
          <p:cNvPr id="14" name="Grupo 13">
            <a:extLst>
              <a:ext uri="{FF2B5EF4-FFF2-40B4-BE49-F238E27FC236}">
                <a16:creationId xmlns="" xmlns:a16="http://schemas.microsoft.com/office/drawing/2014/main" id="{4BDEE201-EAE8-3EF0-7D52-A839443BF995}"/>
              </a:ext>
            </a:extLst>
          </p:cNvPr>
          <p:cNvGrpSpPr/>
          <p:nvPr/>
        </p:nvGrpSpPr>
        <p:grpSpPr>
          <a:xfrm>
            <a:off x="1060822" y="4230357"/>
            <a:ext cx="3239167" cy="347863"/>
            <a:chOff x="668953" y="1494678"/>
            <a:chExt cx="3239167" cy="347863"/>
          </a:xfrm>
        </p:grpSpPr>
        <p:sp>
          <p:nvSpPr>
            <p:cNvPr id="15" name="Rectángulo 14">
              <a:extLst>
                <a:ext uri="{FF2B5EF4-FFF2-40B4-BE49-F238E27FC236}">
                  <a16:creationId xmlns="" xmlns:a16="http://schemas.microsoft.com/office/drawing/2014/main" id="{60E7E3DC-F54F-16EE-6193-F3B84790E597}"/>
                </a:ext>
              </a:extLst>
            </p:cNvPr>
            <p:cNvSpPr/>
            <p:nvPr/>
          </p:nvSpPr>
          <p:spPr>
            <a:xfrm>
              <a:off x="781688" y="1796822"/>
              <a:ext cx="971956"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6" name="Título 1">
              <a:extLst>
                <a:ext uri="{FF2B5EF4-FFF2-40B4-BE49-F238E27FC236}">
                  <a16:creationId xmlns="" xmlns:a16="http://schemas.microsoft.com/office/drawing/2014/main" id="{E680F7F2-FBF8-50E2-5177-540E4EFE02CB}"/>
                </a:ext>
              </a:extLst>
            </p:cNvPr>
            <p:cNvSpPr txBox="1">
              <a:spLocks/>
            </p:cNvSpPr>
            <p:nvPr/>
          </p:nvSpPr>
          <p:spPr>
            <a:xfrm>
              <a:off x="668953" y="1494678"/>
              <a:ext cx="3239167" cy="2945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1800" b="1" dirty="0">
                  <a:solidFill>
                    <a:srgbClr val="38AA00"/>
                  </a:solidFill>
                  <a:latin typeface="Work Sans Light" pitchFamily="2" charset="77"/>
                </a:rPr>
                <a:t>Segundo Trimestre</a:t>
              </a:r>
            </a:p>
          </p:txBody>
        </p:sp>
      </p:grpSp>
      <p:grpSp>
        <p:nvGrpSpPr>
          <p:cNvPr id="9" name="Grupo 8">
            <a:extLst>
              <a:ext uri="{FF2B5EF4-FFF2-40B4-BE49-F238E27FC236}">
                <a16:creationId xmlns="" xmlns:a16="http://schemas.microsoft.com/office/drawing/2014/main" id="{A3825B01-EA75-13DA-930E-0E7065456FC4}"/>
              </a:ext>
            </a:extLst>
          </p:cNvPr>
          <p:cNvGrpSpPr/>
          <p:nvPr/>
        </p:nvGrpSpPr>
        <p:grpSpPr>
          <a:xfrm>
            <a:off x="4902545" y="2435610"/>
            <a:ext cx="3239167" cy="347863"/>
            <a:chOff x="668953" y="1494678"/>
            <a:chExt cx="3239167" cy="347863"/>
          </a:xfrm>
        </p:grpSpPr>
        <p:sp>
          <p:nvSpPr>
            <p:cNvPr id="10" name="Rectángulo 9">
              <a:extLst>
                <a:ext uri="{FF2B5EF4-FFF2-40B4-BE49-F238E27FC236}">
                  <a16:creationId xmlns="" xmlns:a16="http://schemas.microsoft.com/office/drawing/2014/main" id="{1F95563B-F1FA-3F38-9469-C187B76F2652}"/>
                </a:ext>
              </a:extLst>
            </p:cNvPr>
            <p:cNvSpPr/>
            <p:nvPr/>
          </p:nvSpPr>
          <p:spPr>
            <a:xfrm>
              <a:off x="781688" y="1796822"/>
              <a:ext cx="971956"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1" name="Título 1">
              <a:extLst>
                <a:ext uri="{FF2B5EF4-FFF2-40B4-BE49-F238E27FC236}">
                  <a16:creationId xmlns="" xmlns:a16="http://schemas.microsoft.com/office/drawing/2014/main" id="{5D4107EC-62A9-0CBC-9BAA-31894991FBDA}"/>
                </a:ext>
              </a:extLst>
            </p:cNvPr>
            <p:cNvSpPr txBox="1">
              <a:spLocks/>
            </p:cNvSpPr>
            <p:nvPr/>
          </p:nvSpPr>
          <p:spPr>
            <a:xfrm>
              <a:off x="668953" y="1494678"/>
              <a:ext cx="3239167" cy="2945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1800" b="1" dirty="0">
                  <a:solidFill>
                    <a:srgbClr val="38AA00"/>
                  </a:solidFill>
                  <a:latin typeface="Work Sans Light" pitchFamily="2" charset="77"/>
                </a:rPr>
                <a:t>Tercer Trimestre</a:t>
              </a:r>
            </a:p>
          </p:txBody>
        </p:sp>
      </p:grpSp>
      <p:sp>
        <p:nvSpPr>
          <p:cNvPr id="17" name="CuadroTexto 16">
            <a:extLst>
              <a:ext uri="{FF2B5EF4-FFF2-40B4-BE49-F238E27FC236}">
                <a16:creationId xmlns="" xmlns:a16="http://schemas.microsoft.com/office/drawing/2014/main" id="{9BECBF41-5245-C57F-50B5-C5EEB7FC3623}"/>
              </a:ext>
            </a:extLst>
          </p:cNvPr>
          <p:cNvSpPr txBox="1"/>
          <p:nvPr/>
        </p:nvSpPr>
        <p:spPr>
          <a:xfrm>
            <a:off x="5138058" y="2876541"/>
            <a:ext cx="3854368" cy="738664"/>
          </a:xfrm>
          <a:prstGeom prst="rect">
            <a:avLst/>
          </a:prstGeom>
          <a:noFill/>
        </p:spPr>
        <p:txBody>
          <a:bodyPr wrap="square" rtlCol="0">
            <a:spAutoFit/>
          </a:bodyPr>
          <a:lstStyle/>
          <a:p>
            <a:pPr marL="171450" indent="-171450">
              <a:buFont typeface="Arial" panose="020B0604020202020204" pitchFamily="34" charset="0"/>
              <a:buChar char="•"/>
            </a:pPr>
            <a:r>
              <a:rPr lang="es-MX" sz="1400" dirty="0">
                <a:latin typeface="Work Sans Light" pitchFamily="2" charset="77"/>
              </a:rPr>
              <a:t>Planeación de Pruebas</a:t>
            </a:r>
          </a:p>
          <a:p>
            <a:pPr marL="171450" indent="-171450">
              <a:buFont typeface="Arial" panose="020B0604020202020204" pitchFamily="34" charset="0"/>
              <a:buChar char="•"/>
            </a:pPr>
            <a:r>
              <a:rPr lang="es-MX" sz="1400" dirty="0">
                <a:latin typeface="Work Sans Light" pitchFamily="2" charset="77"/>
              </a:rPr>
              <a:t>Ejecución de Pruebas</a:t>
            </a:r>
          </a:p>
          <a:p>
            <a:pPr marL="171450" indent="-171450">
              <a:buFont typeface="Arial" panose="020B0604020202020204" pitchFamily="34" charset="0"/>
              <a:buChar char="•"/>
            </a:pPr>
            <a:r>
              <a:rPr lang="es-MX" sz="1400" dirty="0">
                <a:latin typeface="Work Sans Light" pitchFamily="2" charset="77"/>
              </a:rPr>
              <a:t>Entregables</a:t>
            </a:r>
            <a:endParaRPr lang="es-CO" sz="1400" dirty="0">
              <a:latin typeface="Work Sans Light" pitchFamily="2" charset="77"/>
            </a:endParaRPr>
          </a:p>
        </p:txBody>
      </p:sp>
      <p:grpSp>
        <p:nvGrpSpPr>
          <p:cNvPr id="18" name="Grupo 17">
            <a:extLst>
              <a:ext uri="{FF2B5EF4-FFF2-40B4-BE49-F238E27FC236}">
                <a16:creationId xmlns="" xmlns:a16="http://schemas.microsoft.com/office/drawing/2014/main" id="{FCE1BD1E-1D51-E6AF-F105-4076FC2D57D5}"/>
              </a:ext>
            </a:extLst>
          </p:cNvPr>
          <p:cNvGrpSpPr/>
          <p:nvPr/>
        </p:nvGrpSpPr>
        <p:grpSpPr>
          <a:xfrm>
            <a:off x="4909555" y="3942739"/>
            <a:ext cx="3239167" cy="347863"/>
            <a:chOff x="668953" y="1494678"/>
            <a:chExt cx="3239167" cy="347863"/>
          </a:xfrm>
        </p:grpSpPr>
        <p:sp>
          <p:nvSpPr>
            <p:cNvPr id="19" name="Rectángulo 18">
              <a:extLst>
                <a:ext uri="{FF2B5EF4-FFF2-40B4-BE49-F238E27FC236}">
                  <a16:creationId xmlns="" xmlns:a16="http://schemas.microsoft.com/office/drawing/2014/main" id="{D3E0EBBB-9147-55CA-2418-498278054CFC}"/>
                </a:ext>
              </a:extLst>
            </p:cNvPr>
            <p:cNvSpPr/>
            <p:nvPr/>
          </p:nvSpPr>
          <p:spPr>
            <a:xfrm>
              <a:off x="781688" y="1796822"/>
              <a:ext cx="971956"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0" name="Título 1">
              <a:extLst>
                <a:ext uri="{FF2B5EF4-FFF2-40B4-BE49-F238E27FC236}">
                  <a16:creationId xmlns="" xmlns:a16="http://schemas.microsoft.com/office/drawing/2014/main" id="{D72BC5B6-99EB-82E2-EF05-9C929BA4026B}"/>
                </a:ext>
              </a:extLst>
            </p:cNvPr>
            <p:cNvSpPr txBox="1">
              <a:spLocks/>
            </p:cNvSpPr>
            <p:nvPr/>
          </p:nvSpPr>
          <p:spPr>
            <a:xfrm>
              <a:off x="668953" y="1494678"/>
              <a:ext cx="3239167" cy="2945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1800" b="1" dirty="0">
                  <a:solidFill>
                    <a:srgbClr val="38AA00"/>
                  </a:solidFill>
                  <a:latin typeface="Work Sans Light" pitchFamily="2" charset="77"/>
                </a:rPr>
                <a:t>Cuarto Trimestre</a:t>
              </a:r>
            </a:p>
          </p:txBody>
        </p:sp>
      </p:grpSp>
      <p:sp>
        <p:nvSpPr>
          <p:cNvPr id="21" name="CuadroTexto 20">
            <a:extLst>
              <a:ext uri="{FF2B5EF4-FFF2-40B4-BE49-F238E27FC236}">
                <a16:creationId xmlns="" xmlns:a16="http://schemas.microsoft.com/office/drawing/2014/main" id="{FB827742-8BEF-4F91-027F-86DDB60084FD}"/>
              </a:ext>
            </a:extLst>
          </p:cNvPr>
          <p:cNvSpPr txBox="1"/>
          <p:nvPr/>
        </p:nvSpPr>
        <p:spPr>
          <a:xfrm>
            <a:off x="5138058" y="4440259"/>
            <a:ext cx="3854368" cy="1169551"/>
          </a:xfrm>
          <a:prstGeom prst="rect">
            <a:avLst/>
          </a:prstGeom>
          <a:noFill/>
        </p:spPr>
        <p:txBody>
          <a:bodyPr wrap="square" rtlCol="0">
            <a:spAutoFit/>
          </a:bodyPr>
          <a:lstStyle/>
          <a:p>
            <a:pPr marL="171450" indent="-171450">
              <a:buFont typeface="Arial" panose="020B0604020202020204" pitchFamily="34" charset="0"/>
              <a:buChar char="•"/>
            </a:pPr>
            <a:r>
              <a:rPr lang="es-MX" sz="1400" dirty="0">
                <a:latin typeface="Work Sans Light" pitchFamily="2" charset="77"/>
              </a:rPr>
              <a:t>Manual de Instalación </a:t>
            </a:r>
          </a:p>
          <a:p>
            <a:pPr marL="171450" indent="-171450">
              <a:buFont typeface="Arial" panose="020B0604020202020204" pitchFamily="34" charset="0"/>
              <a:buChar char="•"/>
            </a:pPr>
            <a:r>
              <a:rPr lang="es-MX" sz="1400" dirty="0">
                <a:latin typeface="Work Sans Light" pitchFamily="2" charset="77"/>
              </a:rPr>
              <a:t>Configuración del Servidor de Aplicaciones</a:t>
            </a:r>
          </a:p>
          <a:p>
            <a:pPr marL="171450" indent="-171450">
              <a:buFont typeface="Arial" panose="020B0604020202020204" pitchFamily="34" charset="0"/>
              <a:buChar char="•"/>
            </a:pPr>
            <a:r>
              <a:rPr lang="es-MX" sz="1400" dirty="0">
                <a:latin typeface="Work Sans Light" pitchFamily="2" charset="77"/>
              </a:rPr>
              <a:t>Configuración del Servidor de BBDD</a:t>
            </a:r>
          </a:p>
          <a:p>
            <a:pPr marL="171450" indent="-171450">
              <a:buFont typeface="Arial" panose="020B0604020202020204" pitchFamily="34" charset="0"/>
              <a:buChar char="•"/>
            </a:pPr>
            <a:r>
              <a:rPr lang="es-MX" sz="1400" dirty="0">
                <a:latin typeface="Work Sans Light" pitchFamily="2" charset="77"/>
              </a:rPr>
              <a:t>Entregables</a:t>
            </a:r>
            <a:endParaRPr lang="es-CO" sz="1400" dirty="0">
              <a:latin typeface="Work Sans Light" pitchFamily="2" charset="77"/>
            </a:endParaRPr>
          </a:p>
        </p:txBody>
      </p:sp>
      <p:grpSp>
        <p:nvGrpSpPr>
          <p:cNvPr id="22" name="Grupo 21">
            <a:extLst>
              <a:ext uri="{FF2B5EF4-FFF2-40B4-BE49-F238E27FC236}">
                <a16:creationId xmlns="" xmlns:a16="http://schemas.microsoft.com/office/drawing/2014/main" id="{648580DD-9095-EA4C-4032-6CDC04F6E419}"/>
              </a:ext>
            </a:extLst>
          </p:cNvPr>
          <p:cNvGrpSpPr/>
          <p:nvPr/>
        </p:nvGrpSpPr>
        <p:grpSpPr>
          <a:xfrm>
            <a:off x="8350341" y="3163479"/>
            <a:ext cx="3239167" cy="347863"/>
            <a:chOff x="668953" y="1494678"/>
            <a:chExt cx="3239167" cy="347863"/>
          </a:xfrm>
        </p:grpSpPr>
        <p:sp>
          <p:nvSpPr>
            <p:cNvPr id="23" name="Rectángulo 22">
              <a:extLst>
                <a:ext uri="{FF2B5EF4-FFF2-40B4-BE49-F238E27FC236}">
                  <a16:creationId xmlns="" xmlns:a16="http://schemas.microsoft.com/office/drawing/2014/main" id="{13A95A63-0013-4AF3-D361-E97A2D8BAA5A}"/>
                </a:ext>
              </a:extLst>
            </p:cNvPr>
            <p:cNvSpPr/>
            <p:nvPr/>
          </p:nvSpPr>
          <p:spPr>
            <a:xfrm>
              <a:off x="781688" y="1796822"/>
              <a:ext cx="971956"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4" name="Título 1">
              <a:extLst>
                <a:ext uri="{FF2B5EF4-FFF2-40B4-BE49-F238E27FC236}">
                  <a16:creationId xmlns="" xmlns:a16="http://schemas.microsoft.com/office/drawing/2014/main" id="{AF8ED4B5-B0F0-DA61-CE59-7D3164807EBC}"/>
                </a:ext>
              </a:extLst>
            </p:cNvPr>
            <p:cNvSpPr txBox="1">
              <a:spLocks/>
            </p:cNvSpPr>
            <p:nvPr/>
          </p:nvSpPr>
          <p:spPr>
            <a:xfrm>
              <a:off x="668953" y="1494678"/>
              <a:ext cx="3239167" cy="2945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1800" b="1" dirty="0">
                  <a:solidFill>
                    <a:srgbClr val="38AA00"/>
                  </a:solidFill>
                  <a:latin typeface="Work Sans Light" pitchFamily="2" charset="77"/>
                </a:rPr>
                <a:t>Cuarto Trimestre</a:t>
              </a:r>
            </a:p>
          </p:txBody>
        </p:sp>
      </p:grpSp>
      <p:sp>
        <p:nvSpPr>
          <p:cNvPr id="25" name="CuadroTexto 24">
            <a:extLst>
              <a:ext uri="{FF2B5EF4-FFF2-40B4-BE49-F238E27FC236}">
                <a16:creationId xmlns="" xmlns:a16="http://schemas.microsoft.com/office/drawing/2014/main" id="{ECCF2336-24C1-7B7D-C6B6-ECB6A1DAFDEA}"/>
              </a:ext>
            </a:extLst>
          </p:cNvPr>
          <p:cNvSpPr txBox="1"/>
          <p:nvPr/>
        </p:nvSpPr>
        <p:spPr>
          <a:xfrm>
            <a:off x="8578844" y="3660999"/>
            <a:ext cx="2750090" cy="954107"/>
          </a:xfrm>
          <a:prstGeom prst="rect">
            <a:avLst/>
          </a:prstGeom>
          <a:noFill/>
        </p:spPr>
        <p:txBody>
          <a:bodyPr wrap="square" rtlCol="0">
            <a:spAutoFit/>
          </a:bodyPr>
          <a:lstStyle/>
          <a:p>
            <a:pPr marL="171450" indent="-171450">
              <a:buFont typeface="Arial" panose="020B0604020202020204" pitchFamily="34" charset="0"/>
              <a:buChar char="•"/>
            </a:pPr>
            <a:r>
              <a:rPr lang="es-MX" sz="1400" dirty="0">
                <a:latin typeface="Work Sans Light" pitchFamily="2" charset="77"/>
              </a:rPr>
              <a:t>Manual de Usuario</a:t>
            </a:r>
          </a:p>
          <a:p>
            <a:pPr marL="171450" indent="-171450">
              <a:buFont typeface="Arial" panose="020B0604020202020204" pitchFamily="34" charset="0"/>
              <a:buChar char="•"/>
            </a:pPr>
            <a:r>
              <a:rPr lang="es-MX" sz="1400" dirty="0">
                <a:latin typeface="Work Sans Light" pitchFamily="2" charset="77"/>
              </a:rPr>
              <a:t>Sistema de Información Web – Remoto</a:t>
            </a:r>
          </a:p>
          <a:p>
            <a:pPr marL="171450" indent="-171450">
              <a:buFont typeface="Arial" panose="020B0604020202020204" pitchFamily="34" charset="0"/>
              <a:buChar char="•"/>
            </a:pPr>
            <a:r>
              <a:rPr lang="es-MX" sz="1400" dirty="0">
                <a:latin typeface="Work Sans Light" pitchFamily="2" charset="77"/>
              </a:rPr>
              <a:t>Entregables</a:t>
            </a:r>
            <a:endParaRPr lang="es-CO" sz="1400" dirty="0">
              <a:latin typeface="Work Sans Light" pitchFamily="2" charset="77"/>
            </a:endParaRPr>
          </a:p>
        </p:txBody>
      </p:sp>
    </p:spTree>
    <p:extLst>
      <p:ext uri="{BB962C8B-B14F-4D97-AF65-F5344CB8AC3E}">
        <p14:creationId xmlns:p14="http://schemas.microsoft.com/office/powerpoint/2010/main" val="28431092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descr="Imagen que contiene Interfaz de usuario gráfica&#10;&#10;Descripción generada automáticamente">
            <a:extLst>
              <a:ext uri="{FF2B5EF4-FFF2-40B4-BE49-F238E27FC236}">
                <a16:creationId xmlns="" xmlns:a16="http://schemas.microsoft.com/office/drawing/2014/main" id="{A01EB75E-8874-42DD-11A3-2D5CA1D238B7}"/>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7762203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CuadroTexto 5">
            <a:extLst>
              <a:ext uri="{FF2B5EF4-FFF2-40B4-BE49-F238E27FC236}">
                <a16:creationId xmlns="" xmlns:a16="http://schemas.microsoft.com/office/drawing/2014/main" id="{B78A6207-2D79-A9F8-E09D-30C60C0067DF}"/>
              </a:ext>
            </a:extLst>
          </p:cNvPr>
          <p:cNvSpPr txBox="1"/>
          <p:nvPr/>
        </p:nvSpPr>
        <p:spPr>
          <a:xfrm>
            <a:off x="4164221" y="837675"/>
            <a:ext cx="3863558" cy="1200329"/>
          </a:xfrm>
          <a:prstGeom prst="rect">
            <a:avLst/>
          </a:prstGeom>
          <a:noFill/>
        </p:spPr>
        <p:txBody>
          <a:bodyPr wrap="none" rtlCol="0">
            <a:spAutoFit/>
          </a:bodyPr>
          <a:lstStyle/>
          <a:p>
            <a:pPr algn="ctr"/>
            <a:r>
              <a:rPr lang="es-CO" sz="7200" dirty="0" smtClean="0">
                <a:solidFill>
                  <a:schemeClr val="bg1"/>
                </a:solidFill>
                <a:effectLst>
                  <a:outerShdw blurRad="38100" dist="38100" dir="2700000" algn="tl">
                    <a:srgbClr val="000000">
                      <a:alpha val="43137"/>
                    </a:srgbClr>
                  </a:outerShdw>
                </a:effectLst>
                <a:latin typeface="Work Sans Light" pitchFamily="2" charset="77"/>
              </a:rPr>
              <a:t>AutOsiris</a:t>
            </a:r>
            <a:endParaRPr lang="es-CO" sz="7200" dirty="0">
              <a:solidFill>
                <a:schemeClr val="bg1"/>
              </a:solidFill>
              <a:effectLst>
                <a:outerShdw blurRad="38100" dist="38100" dir="2700000" algn="tl">
                  <a:srgbClr val="000000">
                    <a:alpha val="43137"/>
                  </a:srgbClr>
                </a:outerShdw>
              </a:effectLst>
              <a:latin typeface="Work Sans Light" pitchFamily="2" charset="77"/>
            </a:endParaRPr>
          </a:p>
        </p:txBody>
      </p:sp>
      <p:cxnSp>
        <p:nvCxnSpPr>
          <p:cNvPr id="7" name="Conector recto 6">
            <a:extLst>
              <a:ext uri="{FF2B5EF4-FFF2-40B4-BE49-F238E27FC236}">
                <a16:creationId xmlns="" xmlns:a16="http://schemas.microsoft.com/office/drawing/2014/main" id="{7093B0CC-07FB-12E7-E7C8-581324B7AF33}"/>
              </a:ext>
            </a:extLst>
          </p:cNvPr>
          <p:cNvCxnSpPr>
            <a:cxnSpLocks/>
          </p:cNvCxnSpPr>
          <p:nvPr/>
        </p:nvCxnSpPr>
        <p:spPr>
          <a:xfrm>
            <a:off x="5227899" y="3321934"/>
            <a:ext cx="173620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8" name="CuadroTexto 7">
            <a:extLst>
              <a:ext uri="{FF2B5EF4-FFF2-40B4-BE49-F238E27FC236}">
                <a16:creationId xmlns="" xmlns:a16="http://schemas.microsoft.com/office/drawing/2014/main" id="{9FA07BD2-A8DB-FF10-1E30-572887632351}"/>
              </a:ext>
            </a:extLst>
          </p:cNvPr>
          <p:cNvSpPr txBox="1"/>
          <p:nvPr/>
        </p:nvSpPr>
        <p:spPr>
          <a:xfrm>
            <a:off x="4168816" y="3463724"/>
            <a:ext cx="3854368" cy="830997"/>
          </a:xfrm>
          <a:prstGeom prst="rect">
            <a:avLst/>
          </a:prstGeom>
          <a:noFill/>
        </p:spPr>
        <p:txBody>
          <a:bodyPr wrap="square" rtlCol="0">
            <a:spAutoFit/>
          </a:bodyPr>
          <a:lstStyle/>
          <a:p>
            <a:pPr algn="ctr"/>
            <a:r>
              <a:rPr lang="es-ES" sz="1600" dirty="0" smtClean="0">
                <a:solidFill>
                  <a:schemeClr val="bg1"/>
                </a:solidFill>
                <a:effectLst>
                  <a:outerShdw blurRad="38100" dist="38100" dir="2700000" algn="tl">
                    <a:srgbClr val="000000">
                      <a:alpha val="43137"/>
                    </a:srgbClr>
                  </a:outerShdw>
                </a:effectLst>
                <a:latin typeface="Work Sans Light" pitchFamily="2" charset="77"/>
              </a:rPr>
              <a:t>Elián Eduardo Ibarra Contreras</a:t>
            </a:r>
          </a:p>
          <a:p>
            <a:pPr algn="ctr"/>
            <a:r>
              <a:rPr lang="es-ES" sz="1600" dirty="0" smtClean="0">
                <a:solidFill>
                  <a:schemeClr val="bg1"/>
                </a:solidFill>
                <a:effectLst>
                  <a:outerShdw blurRad="38100" dist="38100" dir="2700000" algn="tl">
                    <a:srgbClr val="000000">
                      <a:alpha val="43137"/>
                    </a:srgbClr>
                  </a:outerShdw>
                </a:effectLst>
                <a:latin typeface="Work Sans Light" pitchFamily="2" charset="77"/>
              </a:rPr>
              <a:t>Alan Darién Prada Fierro</a:t>
            </a:r>
          </a:p>
          <a:p>
            <a:pPr algn="ctr"/>
            <a:r>
              <a:rPr lang="es-ES" sz="1600" dirty="0" smtClean="0">
                <a:solidFill>
                  <a:schemeClr val="bg1"/>
                </a:solidFill>
                <a:effectLst>
                  <a:outerShdw blurRad="38100" dist="38100" dir="2700000" algn="tl">
                    <a:srgbClr val="000000">
                      <a:alpha val="43137"/>
                    </a:srgbClr>
                  </a:outerShdw>
                </a:effectLst>
                <a:latin typeface="Work Sans Light" pitchFamily="2" charset="77"/>
              </a:rPr>
              <a:t>Juan Diego Rodríguez Rueda</a:t>
            </a:r>
            <a:endParaRPr lang="es-CO" sz="1600" dirty="0">
              <a:solidFill>
                <a:schemeClr val="bg1"/>
              </a:solidFill>
              <a:effectLst>
                <a:outerShdw blurRad="38100" dist="38100" dir="2700000" algn="tl">
                  <a:srgbClr val="000000">
                    <a:alpha val="43137"/>
                  </a:srgbClr>
                </a:outerShdw>
              </a:effectLst>
              <a:latin typeface="Work Sans Light" pitchFamily="2" charset="77"/>
            </a:endParaRPr>
          </a:p>
        </p:txBody>
      </p:sp>
      <p:sp>
        <p:nvSpPr>
          <p:cNvPr id="9" name="CuadroTexto 8">
            <a:extLst>
              <a:ext uri="{FF2B5EF4-FFF2-40B4-BE49-F238E27FC236}">
                <a16:creationId xmlns="" xmlns:a16="http://schemas.microsoft.com/office/drawing/2014/main" id="{2F385990-7F30-A8ED-0FEA-F8EAC01BD49D}"/>
              </a:ext>
            </a:extLst>
          </p:cNvPr>
          <p:cNvSpPr txBox="1"/>
          <p:nvPr/>
        </p:nvSpPr>
        <p:spPr>
          <a:xfrm>
            <a:off x="1068888" y="5279998"/>
            <a:ext cx="10054224" cy="1077218"/>
          </a:xfrm>
          <a:prstGeom prst="rect">
            <a:avLst/>
          </a:prstGeom>
          <a:noFill/>
        </p:spPr>
        <p:txBody>
          <a:bodyPr wrap="square" rtlCol="0">
            <a:spAutoFit/>
          </a:bodyPr>
          <a:lstStyle/>
          <a:p>
            <a:pPr algn="ctr"/>
            <a:r>
              <a:rPr lang="es-ES" sz="1600" b="1" dirty="0">
                <a:solidFill>
                  <a:schemeClr val="bg1"/>
                </a:solidFill>
                <a:effectLst>
                  <a:outerShdw blurRad="38100" dist="38100" dir="2700000" algn="tl">
                    <a:srgbClr val="000000">
                      <a:alpha val="43137"/>
                    </a:srgbClr>
                  </a:outerShdw>
                </a:effectLst>
                <a:latin typeface="Work Sans Light" pitchFamily="2" charset="77"/>
              </a:rPr>
              <a:t>Servicio Nacional de Aprendizaje –SENA, Centro de Electricidad Electrónica y Telecomunicaciones</a:t>
            </a:r>
          </a:p>
          <a:p>
            <a:pPr algn="ctr"/>
            <a:r>
              <a:rPr lang="es-ES" sz="1600" b="1" dirty="0">
                <a:solidFill>
                  <a:schemeClr val="bg1"/>
                </a:solidFill>
                <a:effectLst>
                  <a:outerShdw blurRad="38100" dist="38100" dir="2700000" algn="tl">
                    <a:srgbClr val="000000">
                      <a:alpha val="43137"/>
                    </a:srgbClr>
                  </a:outerShdw>
                </a:effectLst>
                <a:latin typeface="Work Sans Light" pitchFamily="2" charset="77"/>
              </a:rPr>
              <a:t>Técnico en Programación de Software - TPS, Primer Trimestre</a:t>
            </a:r>
          </a:p>
          <a:p>
            <a:pPr algn="ctr"/>
            <a:r>
              <a:rPr lang="es-ES" sz="1600" b="1" dirty="0">
                <a:solidFill>
                  <a:schemeClr val="bg1"/>
                </a:solidFill>
                <a:effectLst>
                  <a:outerShdw blurRad="38100" dist="38100" dir="2700000" algn="tl">
                    <a:srgbClr val="000000">
                      <a:alpha val="43137"/>
                    </a:srgbClr>
                  </a:outerShdw>
                </a:effectLst>
                <a:latin typeface="Work Sans Light" pitchFamily="2" charset="77"/>
              </a:rPr>
              <a:t>Instructor Albeiro Ramos</a:t>
            </a:r>
          </a:p>
          <a:p>
            <a:pPr algn="ctr"/>
            <a:r>
              <a:rPr lang="es-ES" sz="1600" b="1" dirty="0">
                <a:solidFill>
                  <a:schemeClr val="bg1"/>
                </a:solidFill>
                <a:effectLst>
                  <a:outerShdw blurRad="38100" dist="38100" dir="2700000" algn="tl">
                    <a:srgbClr val="000000">
                      <a:alpha val="43137"/>
                    </a:srgbClr>
                  </a:outerShdw>
                </a:effectLst>
                <a:latin typeface="Work Sans Light" pitchFamily="2" charset="77"/>
              </a:rPr>
              <a:t>Bogotá, 25 de marzo de 2023</a:t>
            </a:r>
            <a:endParaRPr lang="es-CO" sz="1600" b="1" dirty="0">
              <a:solidFill>
                <a:schemeClr val="bg1"/>
              </a:solidFill>
              <a:effectLst>
                <a:outerShdw blurRad="38100" dist="38100" dir="2700000" algn="tl">
                  <a:srgbClr val="000000">
                    <a:alpha val="43137"/>
                  </a:srgbClr>
                </a:outerShdw>
              </a:effectLst>
              <a:latin typeface="Work Sans Light" pitchFamily="2" charset="77"/>
            </a:endParaRPr>
          </a:p>
        </p:txBody>
      </p:sp>
    </p:spTree>
    <p:extLst>
      <p:ext uri="{BB962C8B-B14F-4D97-AF65-F5344CB8AC3E}">
        <p14:creationId xmlns:p14="http://schemas.microsoft.com/office/powerpoint/2010/main" val="16207879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3" name="Imagen 2">
            <a:extLst>
              <a:ext uri="{FF2B5EF4-FFF2-40B4-BE49-F238E27FC236}">
                <a16:creationId xmlns="" xmlns:a16="http://schemas.microsoft.com/office/drawing/2014/main" id="{EA97DC05-4A6B-3E0B-D2C7-E6FB8FE7B99F}"/>
              </a:ext>
            </a:extLst>
          </p:cNvPr>
          <p:cNvPicPr>
            <a:picLocks noChangeAspect="1"/>
          </p:cNvPicPr>
          <p:nvPr/>
        </p:nvPicPr>
        <p:blipFill>
          <a:blip r:embed="rId3"/>
          <a:stretch>
            <a:fillRect/>
          </a:stretch>
        </p:blipFill>
        <p:spPr>
          <a:xfrm>
            <a:off x="3657599" y="-68162"/>
            <a:ext cx="10491486" cy="6994324"/>
          </a:xfrm>
          <a:prstGeom prst="rect">
            <a:avLst/>
          </a:prstGeom>
        </p:spPr>
      </p:pic>
      <p:sp>
        <p:nvSpPr>
          <p:cNvPr id="6" name="Rectángulo 5">
            <a:extLst>
              <a:ext uri="{FF2B5EF4-FFF2-40B4-BE49-F238E27FC236}">
                <a16:creationId xmlns="" xmlns:a16="http://schemas.microsoft.com/office/drawing/2014/main" id="{B65FDE73-C641-1100-C209-6B5902DCC3EC}"/>
              </a:ext>
            </a:extLst>
          </p:cNvPr>
          <p:cNvSpPr/>
          <p:nvPr/>
        </p:nvSpPr>
        <p:spPr>
          <a:xfrm>
            <a:off x="1157468" y="2685327"/>
            <a:ext cx="2939970" cy="34724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 name="Título 1">
            <a:extLst>
              <a:ext uri="{FF2B5EF4-FFF2-40B4-BE49-F238E27FC236}">
                <a16:creationId xmlns="" xmlns:a16="http://schemas.microsoft.com/office/drawing/2014/main" id="{EE37A3CD-1BAC-6175-4755-9AC66A46B6FF}"/>
              </a:ext>
            </a:extLst>
          </p:cNvPr>
          <p:cNvSpPr txBox="1">
            <a:spLocks/>
          </p:cNvSpPr>
          <p:nvPr/>
        </p:nvSpPr>
        <p:spPr>
          <a:xfrm>
            <a:off x="1182520" y="2393549"/>
            <a:ext cx="3514740" cy="6765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3600" dirty="0">
                <a:solidFill>
                  <a:srgbClr val="38AA00"/>
                </a:solidFill>
                <a:latin typeface="Work Sans Light" pitchFamily="2" charset="77"/>
              </a:rPr>
              <a:t>Introducción</a:t>
            </a:r>
          </a:p>
        </p:txBody>
      </p:sp>
      <p:sp>
        <p:nvSpPr>
          <p:cNvPr id="7" name="CuadroTexto 6">
            <a:extLst>
              <a:ext uri="{FF2B5EF4-FFF2-40B4-BE49-F238E27FC236}">
                <a16:creationId xmlns="" xmlns:a16="http://schemas.microsoft.com/office/drawing/2014/main" id="{FBAA83CA-F5E1-3945-40AB-1CB1B233A0BF}"/>
              </a:ext>
            </a:extLst>
          </p:cNvPr>
          <p:cNvSpPr txBox="1"/>
          <p:nvPr/>
        </p:nvSpPr>
        <p:spPr>
          <a:xfrm>
            <a:off x="1145896" y="3275635"/>
            <a:ext cx="3854368" cy="2554545"/>
          </a:xfrm>
          <a:prstGeom prst="rect">
            <a:avLst/>
          </a:prstGeom>
          <a:noFill/>
        </p:spPr>
        <p:txBody>
          <a:bodyPr wrap="square" rtlCol="0">
            <a:spAutoFit/>
          </a:bodyPr>
          <a:lstStyle/>
          <a:p>
            <a:pPr algn="just" defTabSz="943239" hangingPunct="0"/>
            <a:r>
              <a:rPr lang="es-ES" sz="2000" dirty="0">
                <a:latin typeface="Work Sans Light" pitchFamily="2" charset="77"/>
                <a:sym typeface="Helvetica Neue"/>
              </a:rPr>
              <a:t>El proyecto se basa en un sistema de control que brinda a la empresa Miscelánea Osiris un automatizado control de sus ventas e inventario integrando a su distribuidora. Por medio de la creación de una aplicación y página web</a:t>
            </a:r>
            <a:r>
              <a:rPr lang="es-ES" sz="2000" dirty="0" smtClean="0">
                <a:latin typeface="Work Sans Light" pitchFamily="2" charset="77"/>
                <a:sym typeface="Helvetica Neue"/>
              </a:rPr>
              <a:t>.</a:t>
            </a:r>
            <a:endParaRPr lang="es-ES" sz="2000" dirty="0">
              <a:latin typeface="Work Sans Light" pitchFamily="2" charset="77"/>
              <a:sym typeface="Helvetica Neue"/>
            </a:endParaRPr>
          </a:p>
        </p:txBody>
      </p:sp>
    </p:spTree>
    <p:extLst>
      <p:ext uri="{BB962C8B-B14F-4D97-AF65-F5344CB8AC3E}">
        <p14:creationId xmlns:p14="http://schemas.microsoft.com/office/powerpoint/2010/main" val="6853874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ítulo 1">
            <a:extLst>
              <a:ext uri="{FF2B5EF4-FFF2-40B4-BE49-F238E27FC236}">
                <a16:creationId xmlns="" xmlns:a16="http://schemas.microsoft.com/office/drawing/2014/main" id="{62CAF686-2B1F-2A4A-A0F2-CAE3CF59E65B}"/>
              </a:ext>
            </a:extLst>
          </p:cNvPr>
          <p:cNvSpPr txBox="1">
            <a:spLocks/>
          </p:cNvSpPr>
          <p:nvPr/>
        </p:nvSpPr>
        <p:spPr>
          <a:xfrm>
            <a:off x="456236" y="416689"/>
            <a:ext cx="10515600" cy="741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dirty="0">
                <a:solidFill>
                  <a:schemeClr val="bg1"/>
                </a:solidFill>
                <a:latin typeface="Work Sans Medium" pitchFamily="2" charset="77"/>
              </a:rPr>
              <a:t>Nombre del Proyecto</a:t>
            </a:r>
          </a:p>
        </p:txBody>
      </p:sp>
      <p:sp>
        <p:nvSpPr>
          <p:cNvPr id="2" name="CuadroTexto 1">
            <a:extLst>
              <a:ext uri="{FF2B5EF4-FFF2-40B4-BE49-F238E27FC236}">
                <a16:creationId xmlns="" xmlns:a16="http://schemas.microsoft.com/office/drawing/2014/main" id="{72D24723-360A-B357-B421-17CF33D4C0B4}"/>
              </a:ext>
            </a:extLst>
          </p:cNvPr>
          <p:cNvSpPr txBox="1">
            <a:spLocks/>
          </p:cNvSpPr>
          <p:nvPr/>
        </p:nvSpPr>
        <p:spPr>
          <a:xfrm>
            <a:off x="1263775" y="3237807"/>
            <a:ext cx="2001545" cy="1334363"/>
          </a:xfrm>
          <a:prstGeom prst="rect">
            <a:avLst/>
          </a:prstGeom>
          <a:noFill/>
          <a:ln>
            <a:solidFill>
              <a:schemeClr val="tx1"/>
            </a:solidFill>
          </a:ln>
        </p:spPr>
        <p:txBody>
          <a:bodyPr wrap="square" rtlCol="0" anchor="ctr" anchorCtr="0">
            <a:noAutofit/>
          </a:bodyPr>
          <a:lstStyle/>
          <a:p>
            <a:pPr algn="ctr"/>
            <a:r>
              <a:rPr lang="es-ES" sz="1600" dirty="0">
                <a:latin typeface="Work Sans Light" pitchFamily="2" charset="77"/>
              </a:rPr>
              <a:t>Logo Sistema</a:t>
            </a:r>
            <a:endParaRPr lang="es-CO" sz="1600" dirty="0">
              <a:latin typeface="Work Sans Light" pitchFamily="2" charset="77"/>
            </a:endParaRPr>
          </a:p>
        </p:txBody>
      </p:sp>
      <p:sp>
        <p:nvSpPr>
          <p:cNvPr id="4" name="CuadroTexto 3">
            <a:extLst>
              <a:ext uri="{FF2B5EF4-FFF2-40B4-BE49-F238E27FC236}">
                <a16:creationId xmlns="" xmlns:a16="http://schemas.microsoft.com/office/drawing/2014/main" id="{6CD37F32-D413-C0B0-1883-F0E6FE54B3BB}"/>
              </a:ext>
            </a:extLst>
          </p:cNvPr>
          <p:cNvSpPr txBox="1">
            <a:spLocks/>
          </p:cNvSpPr>
          <p:nvPr/>
        </p:nvSpPr>
        <p:spPr>
          <a:xfrm>
            <a:off x="3265320" y="3237807"/>
            <a:ext cx="2001545" cy="1334363"/>
          </a:xfrm>
          <a:prstGeom prst="rect">
            <a:avLst/>
          </a:prstGeom>
          <a:noFill/>
          <a:ln>
            <a:solidFill>
              <a:schemeClr val="tx1"/>
            </a:solidFill>
          </a:ln>
        </p:spPr>
        <p:txBody>
          <a:bodyPr wrap="square" rtlCol="0" anchor="ctr" anchorCtr="0">
            <a:noAutofit/>
          </a:bodyPr>
          <a:lstStyle/>
          <a:p>
            <a:pPr algn="ctr"/>
            <a:r>
              <a:rPr lang="es-ES" sz="1600" dirty="0">
                <a:latin typeface="Work Sans Light" pitchFamily="2" charset="77"/>
              </a:rPr>
              <a:t>Logo Empresa</a:t>
            </a:r>
          </a:p>
        </p:txBody>
      </p:sp>
      <p:sp>
        <p:nvSpPr>
          <p:cNvPr id="5" name="CuadroTexto 4">
            <a:extLst>
              <a:ext uri="{FF2B5EF4-FFF2-40B4-BE49-F238E27FC236}">
                <a16:creationId xmlns="" xmlns:a16="http://schemas.microsoft.com/office/drawing/2014/main" id="{7779D7A8-BEDD-C9DB-4CEE-7225220AFBCD}"/>
              </a:ext>
            </a:extLst>
          </p:cNvPr>
          <p:cNvSpPr txBox="1"/>
          <p:nvPr/>
        </p:nvSpPr>
        <p:spPr>
          <a:xfrm>
            <a:off x="6653014" y="2489547"/>
            <a:ext cx="4547336" cy="3046988"/>
          </a:xfrm>
          <a:prstGeom prst="rect">
            <a:avLst/>
          </a:prstGeom>
          <a:noFill/>
        </p:spPr>
        <p:txBody>
          <a:bodyPr wrap="square" rtlCol="0">
            <a:spAutoFit/>
          </a:bodyPr>
          <a:lstStyle/>
          <a:p>
            <a:r>
              <a:rPr lang="es-CO" sz="3200" b="1" dirty="0">
                <a:latin typeface="Work Sans Light" pitchFamily="2" charset="77"/>
              </a:rPr>
              <a:t>Problema</a:t>
            </a:r>
          </a:p>
          <a:p>
            <a:r>
              <a:rPr lang="es-CO" sz="3200" b="1" dirty="0">
                <a:latin typeface="Work Sans Light" pitchFamily="2" charset="77"/>
              </a:rPr>
              <a:t>Objetivos</a:t>
            </a:r>
          </a:p>
          <a:p>
            <a:r>
              <a:rPr lang="es-CO" sz="3200" b="1" dirty="0">
                <a:latin typeface="Work Sans Light" pitchFamily="2" charset="77"/>
              </a:rPr>
              <a:t>Justificación</a:t>
            </a:r>
          </a:p>
          <a:p>
            <a:r>
              <a:rPr lang="es-CO" sz="3200" b="1" dirty="0">
                <a:latin typeface="Work Sans Light" pitchFamily="2" charset="77"/>
              </a:rPr>
              <a:t>Alcance</a:t>
            </a:r>
          </a:p>
          <a:p>
            <a:r>
              <a:rPr lang="es-CO" sz="3200" b="1" dirty="0">
                <a:latin typeface="Work Sans Light" pitchFamily="2" charset="77"/>
              </a:rPr>
              <a:t>Delimitación</a:t>
            </a:r>
          </a:p>
          <a:p>
            <a:r>
              <a:rPr lang="es-CO" sz="3200" b="1" dirty="0">
                <a:latin typeface="Work Sans Light" pitchFamily="2" charset="77"/>
              </a:rPr>
              <a:t>Entregables Trimestre</a:t>
            </a:r>
          </a:p>
        </p:txBody>
      </p:sp>
    </p:spTree>
    <p:extLst>
      <p:ext uri="{BB962C8B-B14F-4D97-AF65-F5344CB8AC3E}">
        <p14:creationId xmlns:p14="http://schemas.microsoft.com/office/powerpoint/2010/main" val="27420489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CAC1D880-FC17-3789-2435-5FF7492EABD6}"/>
              </a:ext>
            </a:extLst>
          </p:cNvPr>
          <p:cNvSpPr>
            <a:spLocks noGrp="1"/>
          </p:cNvSpPr>
          <p:nvPr>
            <p:ph type="title"/>
          </p:nvPr>
        </p:nvSpPr>
        <p:spPr>
          <a:xfrm>
            <a:off x="456236" y="110481"/>
            <a:ext cx="10515600" cy="1325563"/>
          </a:xfrm>
        </p:spPr>
        <p:txBody>
          <a:bodyPr/>
          <a:lstStyle/>
          <a:p>
            <a:r>
              <a:rPr lang="es-CO" dirty="0">
                <a:solidFill>
                  <a:schemeClr val="bg1"/>
                </a:solidFill>
                <a:latin typeface="Work Sans Medium" pitchFamily="2" charset="77"/>
              </a:rPr>
              <a:t>Problema</a:t>
            </a:r>
          </a:p>
        </p:txBody>
      </p:sp>
      <p:sp>
        <p:nvSpPr>
          <p:cNvPr id="4" name="CuadroTexto 3">
            <a:extLst>
              <a:ext uri="{FF2B5EF4-FFF2-40B4-BE49-F238E27FC236}">
                <a16:creationId xmlns="" xmlns:a16="http://schemas.microsoft.com/office/drawing/2014/main" id="{B987FD05-8B8A-E978-366F-97DF799DBA37}"/>
              </a:ext>
            </a:extLst>
          </p:cNvPr>
          <p:cNvSpPr txBox="1">
            <a:spLocks/>
          </p:cNvSpPr>
          <p:nvPr/>
        </p:nvSpPr>
        <p:spPr>
          <a:xfrm>
            <a:off x="8694348" y="508463"/>
            <a:ext cx="1080000" cy="540000"/>
          </a:xfrm>
          <a:prstGeom prst="rect">
            <a:avLst/>
          </a:prstGeom>
          <a:noFill/>
          <a:ln>
            <a:solidFill>
              <a:schemeClr val="bg1"/>
            </a:solidFill>
          </a:ln>
        </p:spPr>
        <p:txBody>
          <a:bodyPr wrap="square" rtlCol="0" anchor="ctr" anchorCtr="0">
            <a:noAutofit/>
          </a:bodyPr>
          <a:lstStyle/>
          <a:p>
            <a:pPr algn="ctr"/>
            <a:r>
              <a:rPr lang="es-ES" sz="1600" b="1" dirty="0">
                <a:solidFill>
                  <a:schemeClr val="bg1"/>
                </a:solidFill>
                <a:latin typeface="Work Sans Light" pitchFamily="2" charset="77"/>
              </a:rPr>
              <a:t>Logo Sistema</a:t>
            </a:r>
            <a:endParaRPr lang="es-CO" sz="1600" b="1" dirty="0">
              <a:solidFill>
                <a:schemeClr val="bg1"/>
              </a:solidFill>
              <a:latin typeface="Work Sans Light" pitchFamily="2" charset="77"/>
            </a:endParaRPr>
          </a:p>
        </p:txBody>
      </p:sp>
      <p:sp>
        <p:nvSpPr>
          <p:cNvPr id="5" name="CuadroTexto 4">
            <a:extLst>
              <a:ext uri="{FF2B5EF4-FFF2-40B4-BE49-F238E27FC236}">
                <a16:creationId xmlns="" xmlns:a16="http://schemas.microsoft.com/office/drawing/2014/main" id="{EEC5FDC4-9A2A-F31D-6455-7D47B1B835F3}"/>
              </a:ext>
            </a:extLst>
          </p:cNvPr>
          <p:cNvSpPr txBox="1">
            <a:spLocks/>
          </p:cNvSpPr>
          <p:nvPr/>
        </p:nvSpPr>
        <p:spPr>
          <a:xfrm>
            <a:off x="9775121" y="510142"/>
            <a:ext cx="1080000" cy="540000"/>
          </a:xfrm>
          <a:prstGeom prst="rect">
            <a:avLst/>
          </a:prstGeom>
          <a:noFill/>
          <a:ln>
            <a:solidFill>
              <a:schemeClr val="bg1"/>
            </a:solidFill>
          </a:ln>
        </p:spPr>
        <p:txBody>
          <a:bodyPr wrap="square" rtlCol="0" anchor="ctr" anchorCtr="0">
            <a:noAutofit/>
          </a:bodyPr>
          <a:lstStyle/>
          <a:p>
            <a:pPr algn="ctr"/>
            <a:r>
              <a:rPr lang="es-ES" sz="1600" b="1" dirty="0">
                <a:solidFill>
                  <a:schemeClr val="bg1"/>
                </a:solidFill>
                <a:latin typeface="Work Sans Light" pitchFamily="2" charset="77"/>
              </a:rPr>
              <a:t>Logo Empresa</a:t>
            </a:r>
          </a:p>
        </p:txBody>
      </p:sp>
      <p:sp>
        <p:nvSpPr>
          <p:cNvPr id="6" name="CuadroTexto 5">
            <a:extLst>
              <a:ext uri="{FF2B5EF4-FFF2-40B4-BE49-F238E27FC236}">
                <a16:creationId xmlns="" xmlns:a16="http://schemas.microsoft.com/office/drawing/2014/main" id="{0CA39C3C-B25E-C804-C832-61458138A925}"/>
              </a:ext>
            </a:extLst>
          </p:cNvPr>
          <p:cNvSpPr txBox="1"/>
          <p:nvPr/>
        </p:nvSpPr>
        <p:spPr>
          <a:xfrm>
            <a:off x="372353" y="1667521"/>
            <a:ext cx="11447293" cy="4278094"/>
          </a:xfrm>
          <a:prstGeom prst="rect">
            <a:avLst/>
          </a:prstGeom>
          <a:noFill/>
        </p:spPr>
        <p:txBody>
          <a:bodyPr wrap="square" rtlCol="0">
            <a:spAutoFit/>
          </a:bodyPr>
          <a:lstStyle/>
          <a:p>
            <a:pPr algn="just"/>
            <a:endParaRPr lang="es-MX" sz="1600" dirty="0">
              <a:latin typeface="Work Sans Light" pitchFamily="2" charset="77"/>
            </a:endParaRPr>
          </a:p>
          <a:p>
            <a:pPr marL="285750" indent="-285750" algn="just">
              <a:buFont typeface="Arial" panose="020B0604020202020204" pitchFamily="34" charset="0"/>
              <a:buChar char="•"/>
            </a:pPr>
            <a:r>
              <a:rPr lang="es-MX" sz="1600" dirty="0">
                <a:latin typeface="Work Sans Light" pitchFamily="2" charset="77"/>
              </a:rPr>
              <a:t>La Empresa Miscelánea Osiris está ubicada en el barrio Palo blanco </a:t>
            </a:r>
            <a:r>
              <a:rPr lang="es-MX" sz="1600" dirty="0" smtClean="0">
                <a:latin typeface="Work Sans Light" pitchFamily="2" charset="77"/>
              </a:rPr>
              <a:t>y se dedica a vender artículos principalmente de papelería y miscelánea.</a:t>
            </a:r>
          </a:p>
          <a:p>
            <a:pPr algn="just"/>
            <a:endParaRPr lang="es-MX" sz="1600" dirty="0">
              <a:latin typeface="Work Sans Light" pitchFamily="2" charset="77"/>
            </a:endParaRPr>
          </a:p>
          <a:p>
            <a:pPr marL="285750" indent="-285750" algn="just">
              <a:buFont typeface="Arial" panose="020B0604020202020204" pitchFamily="34" charset="0"/>
              <a:buChar char="•"/>
            </a:pPr>
            <a:r>
              <a:rPr lang="es-MX" sz="1600" b="1" dirty="0">
                <a:latin typeface="Work Sans Light" pitchFamily="2" charset="77"/>
              </a:rPr>
              <a:t>Los Procesos en los que se va a intervenir : </a:t>
            </a:r>
            <a:r>
              <a:rPr lang="es-MX" sz="1600" dirty="0" smtClean="0">
                <a:latin typeface="Work Sans Light" pitchFamily="2" charset="77"/>
              </a:rPr>
              <a:t>Inventario y </a:t>
            </a:r>
            <a:r>
              <a:rPr lang="es-MX" sz="1600" dirty="0" smtClean="0">
                <a:latin typeface="Work Sans Light" pitchFamily="2" charset="77"/>
              </a:rPr>
              <a:t>Ventas.</a:t>
            </a:r>
            <a:endParaRPr lang="es-MX" sz="1600" dirty="0">
              <a:latin typeface="Work Sans Light" pitchFamily="2" charset="77"/>
            </a:endParaRPr>
          </a:p>
          <a:p>
            <a:pPr marL="285750" indent="-285750" algn="just">
              <a:buFont typeface="Arial" panose="020B0604020202020204" pitchFamily="34" charset="0"/>
              <a:buChar char="•"/>
            </a:pPr>
            <a:endParaRPr lang="es-MX" sz="1600" b="1" dirty="0">
              <a:latin typeface="Work Sans Light" pitchFamily="2" charset="77"/>
            </a:endParaRPr>
          </a:p>
          <a:p>
            <a:pPr marL="285750" indent="-285750" algn="just">
              <a:buFont typeface="Arial" panose="020B0604020202020204" pitchFamily="34" charset="0"/>
              <a:buChar char="•"/>
            </a:pPr>
            <a:r>
              <a:rPr lang="es-MX" sz="1600" b="1" dirty="0">
                <a:latin typeface="Work Sans Light" pitchFamily="2" charset="77"/>
              </a:rPr>
              <a:t>El análisis de la información: </a:t>
            </a:r>
            <a:r>
              <a:rPr lang="es-MX" sz="1600" dirty="0">
                <a:latin typeface="Work Sans Light" pitchFamily="2" charset="77"/>
              </a:rPr>
              <a:t>Utilización de las Técnicas e Instrumentos de recolección de datos: Revisión Documental (Análisis de datos). Entrevista (Entrevista). Encuesta (Cuestionario). Observación Directa (Diario de Campo). A quiénes: Cargo-Funciones</a:t>
            </a:r>
            <a:r>
              <a:rPr lang="es-MX" sz="1600" dirty="0" smtClean="0">
                <a:latin typeface="Work Sans Light" pitchFamily="2" charset="77"/>
              </a:rPr>
              <a:t>.</a:t>
            </a:r>
          </a:p>
          <a:p>
            <a:pPr algn="just"/>
            <a:endParaRPr lang="es-MX" sz="1600" dirty="0">
              <a:latin typeface="Work Sans Light" pitchFamily="2" charset="77"/>
            </a:endParaRPr>
          </a:p>
          <a:p>
            <a:pPr marL="285750" indent="-285750" algn="just">
              <a:buFont typeface="Arial" panose="020B0604020202020204" pitchFamily="34" charset="0"/>
              <a:buChar char="•"/>
            </a:pPr>
            <a:endParaRPr lang="es-MX" sz="1600" dirty="0">
              <a:latin typeface="Work Sans Light" pitchFamily="2" charset="77"/>
            </a:endParaRPr>
          </a:p>
          <a:p>
            <a:pPr marL="285750" indent="-285750" algn="just">
              <a:buFont typeface="Arial" panose="020B0604020202020204" pitchFamily="34" charset="0"/>
              <a:buChar char="•"/>
            </a:pPr>
            <a:r>
              <a:rPr lang="es-MX" sz="1600" b="1" dirty="0">
                <a:latin typeface="Work Sans Light" pitchFamily="2" charset="77"/>
              </a:rPr>
              <a:t>Las necesidades encontradas: </a:t>
            </a:r>
            <a:r>
              <a:rPr lang="es-MX" sz="1600" dirty="0" smtClean="0">
                <a:latin typeface="Work Sans Light" pitchFamily="2" charset="77"/>
              </a:rPr>
              <a:t>Se plantea un sistema de inventarios que permita observar los productos que entran y salen en tiempo real entre la distribuidora y el negocio pequeño. Puesto que no hay ninguna integración entre ambas, para llevar un correcto control de los productos. En el proceso de ventas se plantea un sistema que permita ver cada producto, información del mismo y lograr ver qué tanto se vende entre el proveedor (distribuidora) y el vendedor (negocio pequeño), para poder administrar el dinero que entra de allí.</a:t>
            </a:r>
          </a:p>
          <a:p>
            <a:pPr marL="285750" indent="-285750">
              <a:buFont typeface="Arial" panose="020B0604020202020204" pitchFamily="34" charset="0"/>
              <a:buChar char="•"/>
            </a:pPr>
            <a:endParaRPr lang="es-MX" sz="1600" dirty="0">
              <a:latin typeface="Work Sans Light" pitchFamily="2" charset="77"/>
            </a:endParaRPr>
          </a:p>
        </p:txBody>
      </p:sp>
    </p:spTree>
    <p:extLst>
      <p:ext uri="{BB962C8B-B14F-4D97-AF65-F5344CB8AC3E}">
        <p14:creationId xmlns:p14="http://schemas.microsoft.com/office/powerpoint/2010/main" val="28748887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a:extLst>
              <a:ext uri="{FF2B5EF4-FFF2-40B4-BE49-F238E27FC236}">
                <a16:creationId xmlns="" xmlns:a16="http://schemas.microsoft.com/office/drawing/2014/main" id="{B65FDE73-C641-1100-C209-6B5902DCC3EC}"/>
              </a:ext>
            </a:extLst>
          </p:cNvPr>
          <p:cNvSpPr/>
          <p:nvPr/>
        </p:nvSpPr>
        <p:spPr>
          <a:xfrm>
            <a:off x="1314043" y="593940"/>
            <a:ext cx="3527266" cy="34724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 name="Título 1">
            <a:extLst>
              <a:ext uri="{FF2B5EF4-FFF2-40B4-BE49-F238E27FC236}">
                <a16:creationId xmlns="" xmlns:a16="http://schemas.microsoft.com/office/drawing/2014/main" id="{EE37A3CD-1BAC-6175-4755-9AC66A46B6FF}"/>
              </a:ext>
            </a:extLst>
          </p:cNvPr>
          <p:cNvSpPr txBox="1">
            <a:spLocks/>
          </p:cNvSpPr>
          <p:nvPr/>
        </p:nvSpPr>
        <p:spPr>
          <a:xfrm>
            <a:off x="1039184" y="310961"/>
            <a:ext cx="4076985" cy="6765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CO" sz="3200" dirty="0">
                <a:solidFill>
                  <a:srgbClr val="38AA00"/>
                </a:solidFill>
                <a:latin typeface="Work Sans Light" pitchFamily="2" charset="77"/>
              </a:rPr>
              <a:t>Objetivo General</a:t>
            </a:r>
          </a:p>
        </p:txBody>
      </p:sp>
      <p:sp>
        <p:nvSpPr>
          <p:cNvPr id="7" name="CuadroTexto 6">
            <a:extLst>
              <a:ext uri="{FF2B5EF4-FFF2-40B4-BE49-F238E27FC236}">
                <a16:creationId xmlns="" xmlns:a16="http://schemas.microsoft.com/office/drawing/2014/main" id="{FBAA83CA-F5E1-3945-40AB-1CB1B233A0BF}"/>
              </a:ext>
            </a:extLst>
          </p:cNvPr>
          <p:cNvSpPr txBox="1"/>
          <p:nvPr/>
        </p:nvSpPr>
        <p:spPr>
          <a:xfrm>
            <a:off x="556218" y="1286827"/>
            <a:ext cx="5042916" cy="830997"/>
          </a:xfrm>
          <a:prstGeom prst="rect">
            <a:avLst/>
          </a:prstGeom>
          <a:noFill/>
        </p:spPr>
        <p:txBody>
          <a:bodyPr wrap="square" rtlCol="0">
            <a:spAutoFit/>
          </a:bodyPr>
          <a:lstStyle/>
          <a:p>
            <a:r>
              <a:rPr lang="es-MX" sz="1600" dirty="0">
                <a:latin typeface="Work Sans Light" pitchFamily="2" charset="77"/>
              </a:rPr>
              <a:t>Desarrollar un Sistema de Información Web </a:t>
            </a:r>
            <a:r>
              <a:rPr lang="es-MX" sz="1600" dirty="0" smtClean="0">
                <a:latin typeface="Work Sans Light" pitchFamily="2" charset="77"/>
              </a:rPr>
              <a:t>y  </a:t>
            </a:r>
            <a:r>
              <a:rPr lang="es-MX" sz="1600" dirty="0">
                <a:latin typeface="Work Sans Light" pitchFamily="2" charset="77"/>
              </a:rPr>
              <a:t>App AutOsiris para el </a:t>
            </a:r>
            <a:r>
              <a:rPr lang="es-MX" sz="1600" dirty="0" smtClean="0">
                <a:latin typeface="Work Sans Light" pitchFamily="2" charset="77"/>
              </a:rPr>
              <a:t>control de inventario y ventas de </a:t>
            </a:r>
            <a:r>
              <a:rPr lang="es-MX" sz="1600" dirty="0">
                <a:latin typeface="Work Sans Light" pitchFamily="2" charset="77"/>
              </a:rPr>
              <a:t>la Empresa </a:t>
            </a:r>
            <a:r>
              <a:rPr lang="es-MX" sz="1600" dirty="0" smtClean="0">
                <a:latin typeface="Work Sans Light" pitchFamily="2" charset="77"/>
              </a:rPr>
              <a:t>Miscelánea Osiris</a:t>
            </a:r>
            <a:endParaRPr lang="es-CO" sz="1600" dirty="0">
              <a:latin typeface="Work Sans Light" pitchFamily="2" charset="77"/>
            </a:endParaRPr>
          </a:p>
        </p:txBody>
      </p:sp>
      <p:pic>
        <p:nvPicPr>
          <p:cNvPr id="2" name="Imagen 1">
            <a:extLst>
              <a:ext uri="{FF2B5EF4-FFF2-40B4-BE49-F238E27FC236}">
                <a16:creationId xmlns="" xmlns:a16="http://schemas.microsoft.com/office/drawing/2014/main" id="{E7F90470-2942-22C6-7A33-F7E8E2D7CD28}"/>
              </a:ext>
            </a:extLst>
          </p:cNvPr>
          <p:cNvPicPr>
            <a:picLocks noChangeAspect="1"/>
          </p:cNvPicPr>
          <p:nvPr/>
        </p:nvPicPr>
        <p:blipFill>
          <a:blip r:embed="rId2"/>
          <a:stretch>
            <a:fillRect/>
          </a:stretch>
        </p:blipFill>
        <p:spPr>
          <a:xfrm>
            <a:off x="3657599" y="-68162"/>
            <a:ext cx="10491486" cy="6994324"/>
          </a:xfrm>
          <a:prstGeom prst="rect">
            <a:avLst/>
          </a:prstGeom>
        </p:spPr>
      </p:pic>
      <p:sp>
        <p:nvSpPr>
          <p:cNvPr id="5" name="Rectángulo 4">
            <a:extLst>
              <a:ext uri="{FF2B5EF4-FFF2-40B4-BE49-F238E27FC236}">
                <a16:creationId xmlns="" xmlns:a16="http://schemas.microsoft.com/office/drawing/2014/main" id="{F5CB49A8-7161-5037-729C-90C8765D1574}"/>
              </a:ext>
            </a:extLst>
          </p:cNvPr>
          <p:cNvSpPr/>
          <p:nvPr/>
        </p:nvSpPr>
        <p:spPr>
          <a:xfrm>
            <a:off x="556218" y="2946249"/>
            <a:ext cx="4166093" cy="34724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8" name="Título 1">
            <a:extLst>
              <a:ext uri="{FF2B5EF4-FFF2-40B4-BE49-F238E27FC236}">
                <a16:creationId xmlns="" xmlns:a16="http://schemas.microsoft.com/office/drawing/2014/main" id="{802FD35A-EA47-F375-CD6A-B61F8B61B3AD}"/>
              </a:ext>
            </a:extLst>
          </p:cNvPr>
          <p:cNvSpPr txBox="1">
            <a:spLocks/>
          </p:cNvSpPr>
          <p:nvPr/>
        </p:nvSpPr>
        <p:spPr>
          <a:xfrm>
            <a:off x="645327" y="2688322"/>
            <a:ext cx="4076985" cy="6765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3200" dirty="0">
                <a:solidFill>
                  <a:srgbClr val="38AA00"/>
                </a:solidFill>
                <a:latin typeface="Work Sans Light" pitchFamily="2" charset="77"/>
              </a:rPr>
              <a:t>Objetivo Específicos</a:t>
            </a:r>
          </a:p>
        </p:txBody>
      </p:sp>
      <p:sp>
        <p:nvSpPr>
          <p:cNvPr id="9" name="CuadroTexto 8">
            <a:extLst>
              <a:ext uri="{FF2B5EF4-FFF2-40B4-BE49-F238E27FC236}">
                <a16:creationId xmlns="" xmlns:a16="http://schemas.microsoft.com/office/drawing/2014/main" id="{FC78F7BD-2A34-855F-15C3-306C2603A128}"/>
              </a:ext>
            </a:extLst>
          </p:cNvPr>
          <p:cNvSpPr txBox="1"/>
          <p:nvPr/>
        </p:nvSpPr>
        <p:spPr>
          <a:xfrm>
            <a:off x="764324" y="3660486"/>
            <a:ext cx="4834810" cy="2631811"/>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s-MX" sz="1600" dirty="0">
                <a:latin typeface="Work Sans Light" pitchFamily="2" charset="77"/>
              </a:rPr>
              <a:t>Gestionar los Usuarios de la </a:t>
            </a:r>
            <a:r>
              <a:rPr lang="es-MX" sz="1600" dirty="0" smtClean="0">
                <a:latin typeface="Work Sans Light" pitchFamily="2" charset="77"/>
              </a:rPr>
              <a:t>Miscelánea Osiris</a:t>
            </a:r>
            <a:endParaRPr lang="es-MX" sz="1600" dirty="0">
              <a:latin typeface="Work Sans Light" pitchFamily="2" charset="77"/>
            </a:endParaRPr>
          </a:p>
          <a:p>
            <a:pPr marL="285750" indent="-285750">
              <a:lnSpc>
                <a:spcPct val="150000"/>
              </a:lnSpc>
              <a:buFont typeface="Arial" panose="020B0604020202020204" pitchFamily="34" charset="0"/>
              <a:buChar char="•"/>
            </a:pPr>
            <a:r>
              <a:rPr lang="es-MX" sz="1600" dirty="0">
                <a:latin typeface="Work Sans Light" pitchFamily="2" charset="77"/>
              </a:rPr>
              <a:t>Gestionar </a:t>
            </a:r>
            <a:r>
              <a:rPr lang="es-MX" sz="1600" dirty="0" smtClean="0">
                <a:latin typeface="Work Sans Light" pitchFamily="2" charset="77"/>
              </a:rPr>
              <a:t>los Inventarios de </a:t>
            </a:r>
            <a:r>
              <a:rPr lang="es-MX" sz="1600" dirty="0">
                <a:latin typeface="Work Sans Light" pitchFamily="2" charset="77"/>
              </a:rPr>
              <a:t>la Empresa Miscelánea </a:t>
            </a:r>
            <a:r>
              <a:rPr lang="es-MX" sz="1600" dirty="0" smtClean="0">
                <a:latin typeface="Work Sans Light" pitchFamily="2" charset="77"/>
              </a:rPr>
              <a:t>Osiris.</a:t>
            </a:r>
          </a:p>
          <a:p>
            <a:pPr marL="285750" indent="-285750">
              <a:lnSpc>
                <a:spcPct val="150000"/>
              </a:lnSpc>
              <a:buFont typeface="Arial" panose="020B0604020202020204" pitchFamily="34" charset="0"/>
              <a:buChar char="•"/>
            </a:pPr>
            <a:r>
              <a:rPr lang="es-MX" sz="1600" dirty="0" smtClean="0">
                <a:latin typeface="Work Sans Light" pitchFamily="2" charset="77"/>
              </a:rPr>
              <a:t>Gestionar las ventas de </a:t>
            </a:r>
            <a:r>
              <a:rPr lang="es-MX" sz="1600" dirty="0">
                <a:latin typeface="Work Sans Light" pitchFamily="2" charset="77"/>
              </a:rPr>
              <a:t>la Empresa Miscelánea Osiris.</a:t>
            </a:r>
          </a:p>
          <a:p>
            <a:pPr marL="285750" indent="-285750">
              <a:lnSpc>
                <a:spcPct val="150000"/>
              </a:lnSpc>
              <a:buFont typeface="Arial" panose="020B0604020202020204" pitchFamily="34" charset="0"/>
              <a:buChar char="•"/>
            </a:pPr>
            <a:r>
              <a:rPr lang="es-MX" sz="1600" dirty="0" smtClean="0">
                <a:latin typeface="Work Sans Light" pitchFamily="2" charset="77"/>
              </a:rPr>
              <a:t>Gestionar </a:t>
            </a:r>
            <a:r>
              <a:rPr lang="es-MX" sz="1600" dirty="0">
                <a:latin typeface="Work Sans Light" pitchFamily="2" charset="77"/>
              </a:rPr>
              <a:t>los reportes gráficos </a:t>
            </a:r>
            <a:r>
              <a:rPr lang="es-MX" sz="1600" dirty="0" smtClean="0">
                <a:latin typeface="Work Sans Light" pitchFamily="2" charset="77"/>
              </a:rPr>
              <a:t>de ventas de </a:t>
            </a:r>
            <a:r>
              <a:rPr lang="es-MX" sz="1600" dirty="0">
                <a:latin typeface="Work Sans Light" pitchFamily="2" charset="77"/>
              </a:rPr>
              <a:t>la Empresa </a:t>
            </a:r>
            <a:r>
              <a:rPr lang="es-MX" sz="1600" dirty="0" smtClean="0">
                <a:latin typeface="Work Sans Light" pitchFamily="2" charset="77"/>
              </a:rPr>
              <a:t>Miscelánea </a:t>
            </a:r>
            <a:r>
              <a:rPr lang="es-MX" sz="1600" dirty="0">
                <a:latin typeface="Work Sans Light" pitchFamily="2" charset="77"/>
              </a:rPr>
              <a:t>Osiris.</a:t>
            </a:r>
          </a:p>
        </p:txBody>
      </p:sp>
    </p:spTree>
    <p:extLst>
      <p:ext uri="{BB962C8B-B14F-4D97-AF65-F5344CB8AC3E}">
        <p14:creationId xmlns:p14="http://schemas.microsoft.com/office/powerpoint/2010/main" val="5912055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CAC1D880-FC17-3789-2435-5FF7492EABD6}"/>
              </a:ext>
            </a:extLst>
          </p:cNvPr>
          <p:cNvSpPr>
            <a:spLocks noGrp="1"/>
          </p:cNvSpPr>
          <p:nvPr>
            <p:ph type="title"/>
          </p:nvPr>
        </p:nvSpPr>
        <p:spPr>
          <a:xfrm>
            <a:off x="456236" y="110481"/>
            <a:ext cx="10515600" cy="1325563"/>
          </a:xfrm>
        </p:spPr>
        <p:txBody>
          <a:bodyPr/>
          <a:lstStyle/>
          <a:p>
            <a:r>
              <a:rPr lang="es-CO" dirty="0">
                <a:solidFill>
                  <a:schemeClr val="bg1"/>
                </a:solidFill>
                <a:latin typeface="Work Sans Medium" pitchFamily="2" charset="77"/>
              </a:rPr>
              <a:t>Justificación</a:t>
            </a:r>
          </a:p>
        </p:txBody>
      </p:sp>
      <p:sp>
        <p:nvSpPr>
          <p:cNvPr id="4" name="CuadroTexto 3">
            <a:extLst>
              <a:ext uri="{FF2B5EF4-FFF2-40B4-BE49-F238E27FC236}">
                <a16:creationId xmlns="" xmlns:a16="http://schemas.microsoft.com/office/drawing/2014/main" id="{B987FD05-8B8A-E978-366F-97DF799DBA37}"/>
              </a:ext>
            </a:extLst>
          </p:cNvPr>
          <p:cNvSpPr txBox="1">
            <a:spLocks/>
          </p:cNvSpPr>
          <p:nvPr/>
        </p:nvSpPr>
        <p:spPr>
          <a:xfrm>
            <a:off x="8694348" y="508463"/>
            <a:ext cx="1080000" cy="540000"/>
          </a:xfrm>
          <a:prstGeom prst="rect">
            <a:avLst/>
          </a:prstGeom>
          <a:noFill/>
          <a:ln>
            <a:solidFill>
              <a:schemeClr val="bg1"/>
            </a:solidFill>
          </a:ln>
        </p:spPr>
        <p:txBody>
          <a:bodyPr wrap="square" rtlCol="0" anchor="ctr" anchorCtr="0">
            <a:noAutofit/>
          </a:bodyPr>
          <a:lstStyle/>
          <a:p>
            <a:pPr algn="ctr"/>
            <a:r>
              <a:rPr lang="es-ES" sz="1600" b="1" dirty="0">
                <a:solidFill>
                  <a:schemeClr val="bg1"/>
                </a:solidFill>
                <a:latin typeface="Work Sans Light" pitchFamily="2" charset="77"/>
              </a:rPr>
              <a:t>Logo Sistema</a:t>
            </a:r>
            <a:endParaRPr lang="es-CO" sz="1600" b="1" dirty="0">
              <a:solidFill>
                <a:schemeClr val="bg1"/>
              </a:solidFill>
              <a:latin typeface="Work Sans Light" pitchFamily="2" charset="77"/>
            </a:endParaRPr>
          </a:p>
        </p:txBody>
      </p:sp>
      <p:sp>
        <p:nvSpPr>
          <p:cNvPr id="5" name="CuadroTexto 4">
            <a:extLst>
              <a:ext uri="{FF2B5EF4-FFF2-40B4-BE49-F238E27FC236}">
                <a16:creationId xmlns="" xmlns:a16="http://schemas.microsoft.com/office/drawing/2014/main" id="{EEC5FDC4-9A2A-F31D-6455-7D47B1B835F3}"/>
              </a:ext>
            </a:extLst>
          </p:cNvPr>
          <p:cNvSpPr txBox="1">
            <a:spLocks/>
          </p:cNvSpPr>
          <p:nvPr/>
        </p:nvSpPr>
        <p:spPr>
          <a:xfrm>
            <a:off x="9775121" y="510142"/>
            <a:ext cx="1080000" cy="540000"/>
          </a:xfrm>
          <a:prstGeom prst="rect">
            <a:avLst/>
          </a:prstGeom>
          <a:noFill/>
          <a:ln>
            <a:solidFill>
              <a:schemeClr val="bg1"/>
            </a:solidFill>
          </a:ln>
        </p:spPr>
        <p:txBody>
          <a:bodyPr wrap="square" rtlCol="0" anchor="ctr" anchorCtr="0">
            <a:noAutofit/>
          </a:bodyPr>
          <a:lstStyle/>
          <a:p>
            <a:pPr algn="ctr"/>
            <a:r>
              <a:rPr lang="es-ES" sz="1600" b="1" dirty="0">
                <a:solidFill>
                  <a:schemeClr val="bg1"/>
                </a:solidFill>
                <a:latin typeface="Work Sans Light" pitchFamily="2" charset="77"/>
              </a:rPr>
              <a:t>Logo Empresa</a:t>
            </a:r>
          </a:p>
        </p:txBody>
      </p:sp>
      <p:sp>
        <p:nvSpPr>
          <p:cNvPr id="6" name="CuadroTexto 5">
            <a:extLst>
              <a:ext uri="{FF2B5EF4-FFF2-40B4-BE49-F238E27FC236}">
                <a16:creationId xmlns="" xmlns:a16="http://schemas.microsoft.com/office/drawing/2014/main" id="{0CA39C3C-B25E-C804-C832-61458138A925}"/>
              </a:ext>
            </a:extLst>
          </p:cNvPr>
          <p:cNvSpPr txBox="1"/>
          <p:nvPr/>
        </p:nvSpPr>
        <p:spPr>
          <a:xfrm>
            <a:off x="372353" y="1667521"/>
            <a:ext cx="11447293" cy="3785652"/>
          </a:xfrm>
          <a:prstGeom prst="rect">
            <a:avLst/>
          </a:prstGeom>
          <a:noFill/>
        </p:spPr>
        <p:txBody>
          <a:bodyPr wrap="square" rtlCol="0">
            <a:spAutoFit/>
          </a:bodyPr>
          <a:lstStyle/>
          <a:p>
            <a:pPr algn="just"/>
            <a:endParaRPr lang="es-MX" sz="1600" dirty="0">
              <a:latin typeface="Work Sans Light" pitchFamily="2" charset="77"/>
            </a:endParaRPr>
          </a:p>
          <a:p>
            <a:pPr marL="285750" indent="-285750" algn="just">
              <a:buFont typeface="Arial" panose="020B0604020202020204" pitchFamily="34" charset="0"/>
              <a:buChar char="•"/>
            </a:pPr>
            <a:r>
              <a:rPr lang="es-MX" sz="1600" dirty="0">
                <a:latin typeface="Work Sans Light" pitchFamily="2" charset="77"/>
              </a:rPr>
              <a:t>La solución: Se propone el desarrollo de un Sistema de Información </a:t>
            </a:r>
            <a:r>
              <a:rPr lang="es-MX" sz="1600" dirty="0" smtClean="0">
                <a:latin typeface="Work Sans Light" pitchFamily="2" charset="77"/>
              </a:rPr>
              <a:t>Web y App </a:t>
            </a:r>
            <a:r>
              <a:rPr lang="es-MX" sz="1600" dirty="0">
                <a:latin typeface="Work Sans Light" pitchFamily="2" charset="77"/>
              </a:rPr>
              <a:t>denominado </a:t>
            </a:r>
            <a:r>
              <a:rPr lang="es-MX" sz="1600" dirty="0" smtClean="0">
                <a:latin typeface="Work Sans Light" pitchFamily="2" charset="77"/>
              </a:rPr>
              <a:t>AutOsiris que </a:t>
            </a:r>
            <a:r>
              <a:rPr lang="es-MX" sz="1600" dirty="0">
                <a:latin typeface="Work Sans Light" pitchFamily="2" charset="77"/>
              </a:rPr>
              <a:t>sirva como herramienta software de apoyo al </a:t>
            </a:r>
            <a:r>
              <a:rPr lang="es-MX" sz="1600" dirty="0" smtClean="0">
                <a:latin typeface="Work Sans Light" pitchFamily="2" charset="77"/>
              </a:rPr>
              <a:t>control de inventario y ventas de </a:t>
            </a:r>
            <a:r>
              <a:rPr lang="es-MX" sz="1600" dirty="0">
                <a:latin typeface="Work Sans Light" pitchFamily="2" charset="77"/>
              </a:rPr>
              <a:t>la Empresa </a:t>
            </a:r>
            <a:r>
              <a:rPr lang="es-MX" sz="1600" dirty="0" smtClean="0">
                <a:latin typeface="Work Sans Light" pitchFamily="2" charset="77"/>
              </a:rPr>
              <a:t>Miscelánea Osiris.</a:t>
            </a:r>
            <a:endParaRPr lang="es-MX" sz="1600" dirty="0">
              <a:latin typeface="Work Sans Light" pitchFamily="2" charset="77"/>
            </a:endParaRPr>
          </a:p>
          <a:p>
            <a:pPr marL="285750" indent="-285750" algn="just">
              <a:buFont typeface="Arial" panose="020B0604020202020204" pitchFamily="34" charset="0"/>
              <a:buChar char="•"/>
            </a:pPr>
            <a:endParaRPr lang="es-MX" sz="1600" dirty="0">
              <a:latin typeface="Work Sans Light" pitchFamily="2" charset="77"/>
            </a:endParaRPr>
          </a:p>
          <a:p>
            <a:pPr marL="285750" indent="-285750" algn="just">
              <a:buFont typeface="Arial" panose="020B0604020202020204" pitchFamily="34" charset="0"/>
              <a:buChar char="•"/>
            </a:pPr>
            <a:r>
              <a:rPr lang="es-MX" sz="1600" dirty="0">
                <a:latin typeface="Work Sans Light" pitchFamily="2" charset="77"/>
              </a:rPr>
              <a:t>La importancia del Sistema: Permitirá la gestión de los </a:t>
            </a:r>
            <a:r>
              <a:rPr lang="es-MX" sz="1600" dirty="0" smtClean="0">
                <a:latin typeface="Work Sans Light" pitchFamily="2" charset="77"/>
              </a:rPr>
              <a:t>Dueños y/o Administradores </a:t>
            </a:r>
            <a:r>
              <a:rPr lang="es-MX" sz="1600" dirty="0">
                <a:latin typeface="Work Sans Light" pitchFamily="2" charset="77"/>
              </a:rPr>
              <a:t>como usuarios de la Empresa </a:t>
            </a:r>
            <a:r>
              <a:rPr lang="es-MX" sz="1600" dirty="0" smtClean="0">
                <a:latin typeface="Work Sans Light" pitchFamily="2" charset="77"/>
              </a:rPr>
              <a:t>Miscelánea Osiris. </a:t>
            </a:r>
            <a:r>
              <a:rPr lang="es-MX" sz="1600" dirty="0">
                <a:latin typeface="Work Sans Light" pitchFamily="2" charset="77"/>
              </a:rPr>
              <a:t>En </a:t>
            </a:r>
            <a:r>
              <a:rPr lang="es-MX" sz="1600" dirty="0" smtClean="0">
                <a:latin typeface="Work Sans Light" pitchFamily="2" charset="77"/>
              </a:rPr>
              <a:t>el control de inventarios </a:t>
            </a:r>
            <a:r>
              <a:rPr lang="es-MX" sz="1600" dirty="0">
                <a:latin typeface="Work Sans Light" pitchFamily="2" charset="77"/>
              </a:rPr>
              <a:t>los </a:t>
            </a:r>
            <a:r>
              <a:rPr lang="es-MX" sz="1600" dirty="0" smtClean="0">
                <a:latin typeface="Work Sans Light" pitchFamily="2" charset="77"/>
              </a:rPr>
              <a:t>Dueños y/o Administradores </a:t>
            </a:r>
            <a:r>
              <a:rPr lang="es-MX" sz="1600" dirty="0">
                <a:latin typeface="Work Sans Light" pitchFamily="2" charset="77"/>
              </a:rPr>
              <a:t>podrán </a:t>
            </a:r>
            <a:r>
              <a:rPr lang="es-MX" sz="1600" dirty="0" smtClean="0">
                <a:latin typeface="Work Sans Light" pitchFamily="2" charset="77"/>
              </a:rPr>
              <a:t>ver una base de datos y registro de las entradas y salidas de los productos. </a:t>
            </a:r>
            <a:r>
              <a:rPr lang="es-MX" sz="1600" dirty="0">
                <a:latin typeface="Work Sans Light" pitchFamily="2" charset="77"/>
              </a:rPr>
              <a:t>En </a:t>
            </a:r>
            <a:r>
              <a:rPr lang="es-MX" sz="1600" dirty="0" smtClean="0">
                <a:latin typeface="Work Sans Light" pitchFamily="2" charset="77"/>
              </a:rPr>
              <a:t>las ventas </a:t>
            </a:r>
            <a:r>
              <a:rPr lang="es-MX" sz="1600" dirty="0">
                <a:latin typeface="Work Sans Light" pitchFamily="2" charset="77"/>
              </a:rPr>
              <a:t>los Dueños y/o Administradores </a:t>
            </a:r>
            <a:r>
              <a:rPr lang="es-MX" sz="1600" dirty="0" smtClean="0">
                <a:latin typeface="Work Sans Light" pitchFamily="2" charset="77"/>
              </a:rPr>
              <a:t>ver sus ventas en cierto rango de tiempo , esto representado en gráficos como tablas, diagramas de barras, de líneas, etc. Finalmente</a:t>
            </a:r>
            <a:r>
              <a:rPr lang="es-MX" sz="1600" dirty="0">
                <a:latin typeface="Work Sans Light" pitchFamily="2" charset="77"/>
              </a:rPr>
              <a:t>, facilitará la gestión de reportes gráficos e impresos, necesarios para la toma de decisiones del personal administrativo de la Empresa Miscelánea Osiris.</a:t>
            </a:r>
          </a:p>
          <a:p>
            <a:pPr marL="285750" indent="-285750" algn="just">
              <a:buFont typeface="Arial" panose="020B0604020202020204" pitchFamily="34" charset="0"/>
              <a:buChar char="•"/>
            </a:pPr>
            <a:endParaRPr lang="es-MX" sz="1600" dirty="0">
              <a:latin typeface="Work Sans Light" pitchFamily="2" charset="77"/>
            </a:endParaRPr>
          </a:p>
          <a:p>
            <a:pPr marL="285750" indent="-285750" algn="just">
              <a:buFont typeface="Arial" panose="020B0604020202020204" pitchFamily="34" charset="0"/>
              <a:buChar char="•"/>
            </a:pPr>
            <a:r>
              <a:rPr lang="es-MX" sz="1600" dirty="0" smtClean="0">
                <a:latin typeface="Work Sans Light" pitchFamily="2" charset="77"/>
              </a:rPr>
              <a:t>El aporte al Sector: El </a:t>
            </a:r>
            <a:r>
              <a:rPr lang="es-MX" sz="1600" dirty="0">
                <a:latin typeface="Work Sans Light" pitchFamily="2" charset="77"/>
              </a:rPr>
              <a:t>Sistema Empresa Miscelánea </a:t>
            </a:r>
            <a:r>
              <a:rPr lang="es-MX" sz="1600" dirty="0" smtClean="0">
                <a:latin typeface="Work Sans Light" pitchFamily="2" charset="77"/>
              </a:rPr>
              <a:t>Osiris servirá como aporte al sector Papelero, como [importancia para el Sector].</a:t>
            </a:r>
          </a:p>
          <a:p>
            <a:pPr marL="285750" indent="-285750">
              <a:buFont typeface="Arial" panose="020B0604020202020204" pitchFamily="34" charset="0"/>
              <a:buChar char="•"/>
            </a:pPr>
            <a:endParaRPr lang="es-MX" sz="1600" dirty="0">
              <a:latin typeface="Work Sans Light" pitchFamily="2" charset="77"/>
            </a:endParaRPr>
          </a:p>
          <a:p>
            <a:pPr marL="285750" indent="-285750">
              <a:buFont typeface="Arial" panose="020B0604020202020204" pitchFamily="34" charset="0"/>
              <a:buChar char="•"/>
            </a:pPr>
            <a:endParaRPr lang="es-MX" sz="1600" b="1" dirty="0">
              <a:latin typeface="Work Sans Light" pitchFamily="2" charset="77"/>
            </a:endParaRPr>
          </a:p>
        </p:txBody>
      </p:sp>
    </p:spTree>
    <p:extLst>
      <p:ext uri="{BB962C8B-B14F-4D97-AF65-F5344CB8AC3E}">
        <p14:creationId xmlns:p14="http://schemas.microsoft.com/office/powerpoint/2010/main" val="14012548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CAC1D880-FC17-3789-2435-5FF7492EABD6}"/>
              </a:ext>
            </a:extLst>
          </p:cNvPr>
          <p:cNvSpPr>
            <a:spLocks noGrp="1"/>
          </p:cNvSpPr>
          <p:nvPr>
            <p:ph type="title"/>
          </p:nvPr>
        </p:nvSpPr>
        <p:spPr>
          <a:xfrm>
            <a:off x="456236" y="110481"/>
            <a:ext cx="10515600" cy="1325563"/>
          </a:xfrm>
        </p:spPr>
        <p:txBody>
          <a:bodyPr/>
          <a:lstStyle/>
          <a:p>
            <a:r>
              <a:rPr lang="es-CO" dirty="0">
                <a:solidFill>
                  <a:schemeClr val="bg1"/>
                </a:solidFill>
                <a:latin typeface="Work Sans Medium" pitchFamily="2" charset="77"/>
              </a:rPr>
              <a:t>Alcance</a:t>
            </a:r>
          </a:p>
        </p:txBody>
      </p:sp>
      <p:sp>
        <p:nvSpPr>
          <p:cNvPr id="4" name="CuadroTexto 3">
            <a:extLst>
              <a:ext uri="{FF2B5EF4-FFF2-40B4-BE49-F238E27FC236}">
                <a16:creationId xmlns="" xmlns:a16="http://schemas.microsoft.com/office/drawing/2014/main" id="{B987FD05-8B8A-E978-366F-97DF799DBA37}"/>
              </a:ext>
            </a:extLst>
          </p:cNvPr>
          <p:cNvSpPr txBox="1">
            <a:spLocks/>
          </p:cNvSpPr>
          <p:nvPr/>
        </p:nvSpPr>
        <p:spPr>
          <a:xfrm>
            <a:off x="8694348" y="508463"/>
            <a:ext cx="1080000" cy="540000"/>
          </a:xfrm>
          <a:prstGeom prst="rect">
            <a:avLst/>
          </a:prstGeom>
          <a:noFill/>
          <a:ln>
            <a:solidFill>
              <a:schemeClr val="bg1"/>
            </a:solidFill>
          </a:ln>
        </p:spPr>
        <p:txBody>
          <a:bodyPr wrap="square" rtlCol="0" anchor="ctr" anchorCtr="0">
            <a:noAutofit/>
          </a:bodyPr>
          <a:lstStyle/>
          <a:p>
            <a:pPr algn="ctr"/>
            <a:r>
              <a:rPr lang="es-ES" sz="1600" b="1" dirty="0">
                <a:solidFill>
                  <a:schemeClr val="bg1"/>
                </a:solidFill>
                <a:latin typeface="Work Sans Light" pitchFamily="2" charset="77"/>
              </a:rPr>
              <a:t>Logo Sistema</a:t>
            </a:r>
            <a:endParaRPr lang="es-CO" sz="1600" b="1" dirty="0">
              <a:solidFill>
                <a:schemeClr val="bg1"/>
              </a:solidFill>
              <a:latin typeface="Work Sans Light" pitchFamily="2" charset="77"/>
            </a:endParaRPr>
          </a:p>
        </p:txBody>
      </p:sp>
      <p:sp>
        <p:nvSpPr>
          <p:cNvPr id="5" name="CuadroTexto 4">
            <a:extLst>
              <a:ext uri="{FF2B5EF4-FFF2-40B4-BE49-F238E27FC236}">
                <a16:creationId xmlns="" xmlns:a16="http://schemas.microsoft.com/office/drawing/2014/main" id="{EEC5FDC4-9A2A-F31D-6455-7D47B1B835F3}"/>
              </a:ext>
            </a:extLst>
          </p:cNvPr>
          <p:cNvSpPr txBox="1">
            <a:spLocks/>
          </p:cNvSpPr>
          <p:nvPr/>
        </p:nvSpPr>
        <p:spPr>
          <a:xfrm>
            <a:off x="9775121" y="510142"/>
            <a:ext cx="1080000" cy="540000"/>
          </a:xfrm>
          <a:prstGeom prst="rect">
            <a:avLst/>
          </a:prstGeom>
          <a:noFill/>
          <a:ln>
            <a:solidFill>
              <a:schemeClr val="bg1"/>
            </a:solidFill>
          </a:ln>
        </p:spPr>
        <p:txBody>
          <a:bodyPr wrap="square" rtlCol="0" anchor="ctr" anchorCtr="0">
            <a:noAutofit/>
          </a:bodyPr>
          <a:lstStyle/>
          <a:p>
            <a:pPr algn="ctr"/>
            <a:r>
              <a:rPr lang="es-ES" sz="1600" b="1" dirty="0">
                <a:solidFill>
                  <a:schemeClr val="bg1"/>
                </a:solidFill>
                <a:latin typeface="Work Sans Light" pitchFamily="2" charset="77"/>
              </a:rPr>
              <a:t>Logo Empresa</a:t>
            </a:r>
          </a:p>
        </p:txBody>
      </p:sp>
      <p:sp>
        <p:nvSpPr>
          <p:cNvPr id="6" name="CuadroTexto 5">
            <a:extLst>
              <a:ext uri="{FF2B5EF4-FFF2-40B4-BE49-F238E27FC236}">
                <a16:creationId xmlns="" xmlns:a16="http://schemas.microsoft.com/office/drawing/2014/main" id="{0CA39C3C-B25E-C804-C832-61458138A925}"/>
              </a:ext>
            </a:extLst>
          </p:cNvPr>
          <p:cNvSpPr txBox="1"/>
          <p:nvPr/>
        </p:nvSpPr>
        <p:spPr>
          <a:xfrm>
            <a:off x="372353" y="1667521"/>
            <a:ext cx="11447293" cy="2800767"/>
          </a:xfrm>
          <a:prstGeom prst="rect">
            <a:avLst/>
          </a:prstGeom>
          <a:noFill/>
        </p:spPr>
        <p:txBody>
          <a:bodyPr wrap="square" rtlCol="0">
            <a:spAutoFit/>
          </a:bodyPr>
          <a:lstStyle/>
          <a:p>
            <a:pPr algn="just"/>
            <a:endParaRPr lang="es-MX" sz="1600" dirty="0">
              <a:latin typeface="Work Sans Light" pitchFamily="2" charset="77"/>
            </a:endParaRPr>
          </a:p>
          <a:p>
            <a:pPr marL="285750" indent="-285750" algn="just">
              <a:buFont typeface="Arial" panose="020B0604020202020204" pitchFamily="34" charset="0"/>
              <a:buChar char="•"/>
            </a:pPr>
            <a:r>
              <a:rPr lang="es-MX" sz="1600" dirty="0">
                <a:latin typeface="Work Sans Light" pitchFamily="2" charset="77"/>
              </a:rPr>
              <a:t>Qué hace el Sistema: </a:t>
            </a:r>
            <a:r>
              <a:rPr lang="es-MX" sz="1600" dirty="0" smtClean="0">
                <a:latin typeface="Work Sans Light" pitchFamily="2" charset="77"/>
              </a:rPr>
              <a:t>En los inventarios los Dueños y/o Administradores podrán añadir, eliminar y ver sus productos que entran y salen para vender. En las ventas podrán ver los productos que vendieron y cuántos, mediante gráficos como tablas de registro, diagramas de líneas, diagramas circulares, etc.</a:t>
            </a:r>
            <a:endParaRPr lang="es-MX" sz="1600" dirty="0">
              <a:latin typeface="Work Sans Light" pitchFamily="2" charset="77"/>
            </a:endParaRPr>
          </a:p>
          <a:p>
            <a:pPr marL="285750" indent="-285750" algn="just">
              <a:buFont typeface="Arial" panose="020B0604020202020204" pitchFamily="34" charset="0"/>
              <a:buChar char="•"/>
            </a:pPr>
            <a:endParaRPr lang="es-MX" sz="1600" dirty="0">
              <a:latin typeface="Work Sans Light" pitchFamily="2" charset="77"/>
            </a:endParaRPr>
          </a:p>
          <a:p>
            <a:pPr marL="285750" indent="-285750" algn="just">
              <a:buFont typeface="Arial" panose="020B0604020202020204" pitchFamily="34" charset="0"/>
              <a:buChar char="•"/>
            </a:pPr>
            <a:r>
              <a:rPr lang="es-MX" sz="1600" dirty="0">
                <a:latin typeface="Work Sans Light" pitchFamily="2" charset="77"/>
              </a:rPr>
              <a:t>Qué NO hace el Sistema: Operaciones que NO va hacer el Sistema (ModProceso4, ModProceso5). </a:t>
            </a:r>
          </a:p>
          <a:p>
            <a:pPr marL="285750" indent="-285750" algn="just">
              <a:buFont typeface="Arial" panose="020B0604020202020204" pitchFamily="34" charset="0"/>
              <a:buChar char="•"/>
            </a:pPr>
            <a:endParaRPr lang="es-MX" sz="1600" dirty="0">
              <a:latin typeface="Work Sans Light" pitchFamily="2" charset="77"/>
            </a:endParaRPr>
          </a:p>
          <a:p>
            <a:pPr marL="285750" indent="-285750" algn="just">
              <a:buFont typeface="Arial" panose="020B0604020202020204" pitchFamily="34" charset="0"/>
              <a:buChar char="•"/>
            </a:pPr>
            <a:r>
              <a:rPr lang="es-MX" sz="1600" dirty="0">
                <a:latin typeface="Work Sans Light" pitchFamily="2" charset="77"/>
              </a:rPr>
              <a:t>Tecnologías: </a:t>
            </a:r>
            <a:r>
              <a:rPr lang="es-MX" sz="1600" dirty="0" smtClean="0">
                <a:latin typeface="Work Sans Light" pitchFamily="2" charset="77"/>
              </a:rPr>
              <a:t>El proyecto será desarrollado en lenguajes de programación como: </a:t>
            </a:r>
            <a:r>
              <a:rPr lang="es-MX" sz="1600" dirty="0" err="1" smtClean="0">
                <a:latin typeface="Work Sans Light" pitchFamily="2" charset="77"/>
              </a:rPr>
              <a:t>html</a:t>
            </a:r>
            <a:r>
              <a:rPr lang="es-MX" sz="1600" dirty="0" smtClean="0">
                <a:latin typeface="Work Sans Light" pitchFamily="2" charset="77"/>
              </a:rPr>
              <a:t>, </a:t>
            </a:r>
            <a:r>
              <a:rPr lang="es-MX" sz="1600" dirty="0" err="1" smtClean="0">
                <a:latin typeface="Work Sans Light" pitchFamily="2" charset="77"/>
              </a:rPr>
              <a:t>css</a:t>
            </a:r>
            <a:r>
              <a:rPr lang="es-MX" sz="1600" dirty="0" smtClean="0">
                <a:latin typeface="Work Sans Light" pitchFamily="2" charset="77"/>
              </a:rPr>
              <a:t>, </a:t>
            </a:r>
            <a:r>
              <a:rPr lang="es-MX" sz="1600" dirty="0" err="1" smtClean="0">
                <a:latin typeface="Work Sans Light" pitchFamily="2" charset="77"/>
              </a:rPr>
              <a:t>javascript</a:t>
            </a:r>
            <a:r>
              <a:rPr lang="es-MX" sz="1600" dirty="0" smtClean="0">
                <a:latin typeface="Work Sans Light" pitchFamily="2" charset="77"/>
              </a:rPr>
              <a:t> y Python (Web y App), usando bases de datos </a:t>
            </a:r>
            <a:r>
              <a:rPr lang="es-MX" sz="1600" dirty="0" err="1" smtClean="0">
                <a:latin typeface="Work Sans Light" pitchFamily="2" charset="77"/>
              </a:rPr>
              <a:t>MySQL</a:t>
            </a:r>
            <a:r>
              <a:rPr lang="es-MX" sz="1600" dirty="0" smtClean="0">
                <a:latin typeface="Work Sans Light" pitchFamily="2" charset="77"/>
              </a:rPr>
              <a:t> y </a:t>
            </a:r>
            <a:r>
              <a:rPr lang="es-MX" sz="1600" dirty="0" err="1" smtClean="0">
                <a:latin typeface="Work Sans Light" pitchFamily="2" charset="77"/>
              </a:rPr>
              <a:t>frameworks</a:t>
            </a:r>
            <a:r>
              <a:rPr lang="es-MX" sz="1600" dirty="0" smtClean="0">
                <a:latin typeface="Work Sans Light" pitchFamily="2" charset="77"/>
              </a:rPr>
              <a:t> en programas como Ruby.</a:t>
            </a:r>
            <a:endParaRPr lang="es-MX" sz="1600" dirty="0">
              <a:latin typeface="Work Sans Light" pitchFamily="2" charset="77"/>
            </a:endParaRPr>
          </a:p>
          <a:p>
            <a:endParaRPr lang="es-MX" sz="1600" b="1" dirty="0">
              <a:latin typeface="Work Sans Light" pitchFamily="2" charset="77"/>
            </a:endParaRPr>
          </a:p>
          <a:p>
            <a:endParaRPr lang="es-MX" sz="1600" b="1" dirty="0">
              <a:latin typeface="Work Sans Light" pitchFamily="2" charset="77"/>
            </a:endParaRPr>
          </a:p>
        </p:txBody>
      </p:sp>
    </p:spTree>
    <p:extLst>
      <p:ext uri="{BB962C8B-B14F-4D97-AF65-F5344CB8AC3E}">
        <p14:creationId xmlns:p14="http://schemas.microsoft.com/office/powerpoint/2010/main" val="38497939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CAC1D880-FC17-3789-2435-5FF7492EABD6}"/>
              </a:ext>
            </a:extLst>
          </p:cNvPr>
          <p:cNvSpPr>
            <a:spLocks noGrp="1"/>
          </p:cNvSpPr>
          <p:nvPr>
            <p:ph type="title"/>
          </p:nvPr>
        </p:nvSpPr>
        <p:spPr>
          <a:xfrm>
            <a:off x="456236" y="110481"/>
            <a:ext cx="10515600" cy="1325563"/>
          </a:xfrm>
        </p:spPr>
        <p:txBody>
          <a:bodyPr/>
          <a:lstStyle/>
          <a:p>
            <a:r>
              <a:rPr lang="es-CO" dirty="0">
                <a:solidFill>
                  <a:schemeClr val="bg1"/>
                </a:solidFill>
                <a:latin typeface="Work Sans Medium" pitchFamily="2" charset="77"/>
              </a:rPr>
              <a:t>Delimitación</a:t>
            </a:r>
          </a:p>
        </p:txBody>
      </p:sp>
      <p:sp>
        <p:nvSpPr>
          <p:cNvPr id="4" name="CuadroTexto 3">
            <a:extLst>
              <a:ext uri="{FF2B5EF4-FFF2-40B4-BE49-F238E27FC236}">
                <a16:creationId xmlns="" xmlns:a16="http://schemas.microsoft.com/office/drawing/2014/main" id="{B987FD05-8B8A-E978-366F-97DF799DBA37}"/>
              </a:ext>
            </a:extLst>
          </p:cNvPr>
          <p:cNvSpPr txBox="1">
            <a:spLocks/>
          </p:cNvSpPr>
          <p:nvPr/>
        </p:nvSpPr>
        <p:spPr>
          <a:xfrm>
            <a:off x="8694348" y="508463"/>
            <a:ext cx="1080000" cy="540000"/>
          </a:xfrm>
          <a:prstGeom prst="rect">
            <a:avLst/>
          </a:prstGeom>
          <a:noFill/>
          <a:ln>
            <a:solidFill>
              <a:schemeClr val="bg1"/>
            </a:solidFill>
          </a:ln>
        </p:spPr>
        <p:txBody>
          <a:bodyPr wrap="square" rtlCol="0" anchor="ctr" anchorCtr="0">
            <a:noAutofit/>
          </a:bodyPr>
          <a:lstStyle/>
          <a:p>
            <a:pPr algn="ctr"/>
            <a:r>
              <a:rPr lang="es-ES" sz="1600" b="1" dirty="0">
                <a:solidFill>
                  <a:schemeClr val="bg1"/>
                </a:solidFill>
                <a:latin typeface="Work Sans Light" pitchFamily="2" charset="77"/>
              </a:rPr>
              <a:t>Logo Sistema</a:t>
            </a:r>
            <a:endParaRPr lang="es-CO" sz="1600" b="1" dirty="0">
              <a:solidFill>
                <a:schemeClr val="bg1"/>
              </a:solidFill>
              <a:latin typeface="Work Sans Light" pitchFamily="2" charset="77"/>
            </a:endParaRPr>
          </a:p>
        </p:txBody>
      </p:sp>
      <p:sp>
        <p:nvSpPr>
          <p:cNvPr id="5" name="CuadroTexto 4">
            <a:extLst>
              <a:ext uri="{FF2B5EF4-FFF2-40B4-BE49-F238E27FC236}">
                <a16:creationId xmlns="" xmlns:a16="http://schemas.microsoft.com/office/drawing/2014/main" id="{EEC5FDC4-9A2A-F31D-6455-7D47B1B835F3}"/>
              </a:ext>
            </a:extLst>
          </p:cNvPr>
          <p:cNvSpPr txBox="1">
            <a:spLocks/>
          </p:cNvSpPr>
          <p:nvPr/>
        </p:nvSpPr>
        <p:spPr>
          <a:xfrm>
            <a:off x="9775121" y="510142"/>
            <a:ext cx="1080000" cy="540000"/>
          </a:xfrm>
          <a:prstGeom prst="rect">
            <a:avLst/>
          </a:prstGeom>
          <a:noFill/>
          <a:ln>
            <a:solidFill>
              <a:schemeClr val="bg1"/>
            </a:solidFill>
          </a:ln>
        </p:spPr>
        <p:txBody>
          <a:bodyPr wrap="square" rtlCol="0" anchor="ctr" anchorCtr="0">
            <a:noAutofit/>
          </a:bodyPr>
          <a:lstStyle/>
          <a:p>
            <a:pPr algn="ctr"/>
            <a:r>
              <a:rPr lang="es-ES" sz="1600" b="1" dirty="0">
                <a:solidFill>
                  <a:schemeClr val="bg1"/>
                </a:solidFill>
                <a:latin typeface="Work Sans Light" pitchFamily="2" charset="77"/>
              </a:rPr>
              <a:t>Logo Empresa</a:t>
            </a:r>
          </a:p>
        </p:txBody>
      </p:sp>
      <p:sp>
        <p:nvSpPr>
          <p:cNvPr id="6" name="CuadroTexto 5">
            <a:extLst>
              <a:ext uri="{FF2B5EF4-FFF2-40B4-BE49-F238E27FC236}">
                <a16:creationId xmlns="" xmlns:a16="http://schemas.microsoft.com/office/drawing/2014/main" id="{0CA39C3C-B25E-C804-C832-61458138A925}"/>
              </a:ext>
            </a:extLst>
          </p:cNvPr>
          <p:cNvSpPr txBox="1"/>
          <p:nvPr/>
        </p:nvSpPr>
        <p:spPr>
          <a:xfrm>
            <a:off x="372353" y="1667521"/>
            <a:ext cx="11447293" cy="2062103"/>
          </a:xfrm>
          <a:prstGeom prst="rect">
            <a:avLst/>
          </a:prstGeom>
          <a:noFill/>
        </p:spPr>
        <p:txBody>
          <a:bodyPr wrap="square" rtlCol="0">
            <a:spAutoFit/>
          </a:bodyPr>
          <a:lstStyle/>
          <a:p>
            <a:pPr algn="just"/>
            <a:r>
              <a:rPr lang="es-MX" sz="1600" dirty="0">
                <a:latin typeface="Work Sans Light" pitchFamily="2" charset="77"/>
              </a:rPr>
              <a:t>Párrafo o separación por punto describiendo (máximo 6 líneas por párrafo):</a:t>
            </a:r>
          </a:p>
          <a:p>
            <a:pPr algn="just"/>
            <a:endParaRPr lang="es-MX" sz="1600" dirty="0">
              <a:latin typeface="Work Sans Light" pitchFamily="2" charset="77"/>
            </a:endParaRPr>
          </a:p>
          <a:p>
            <a:pPr marL="285750" indent="-285750" algn="just">
              <a:buFont typeface="Arial" panose="020B0604020202020204" pitchFamily="34" charset="0"/>
              <a:buChar char="•"/>
            </a:pPr>
            <a:r>
              <a:rPr lang="es-MX" sz="1600" dirty="0">
                <a:latin typeface="Work Sans Light" pitchFamily="2" charset="77"/>
              </a:rPr>
              <a:t>El cronograma: Hasta dónde va el proyecto en términos de Tiempo, actividades, evidencias, responsables, entre otros (Revisar concepto de Modelo Gantt)</a:t>
            </a:r>
          </a:p>
          <a:p>
            <a:pPr algn="just"/>
            <a:endParaRPr lang="es-MX" sz="1600" dirty="0">
              <a:latin typeface="Work Sans Light" pitchFamily="2" charset="77"/>
            </a:endParaRPr>
          </a:p>
          <a:p>
            <a:pPr algn="just"/>
            <a:r>
              <a:rPr lang="es-MX" sz="1600" b="1" dirty="0">
                <a:latin typeface="Work Sans Light" pitchFamily="2" charset="77"/>
              </a:rPr>
              <a:t>NOTA</a:t>
            </a:r>
            <a:r>
              <a:rPr lang="es-MX" sz="1600" dirty="0">
                <a:latin typeface="Work Sans Light" pitchFamily="2" charset="77"/>
              </a:rPr>
              <a:t>: No se usan viñetas o numeración, a menos que sea para contar o describir una serie de pasos. Se pueden utilizar imágenes de apoyo.</a:t>
            </a:r>
          </a:p>
          <a:p>
            <a:endParaRPr lang="es-MX" sz="1600" dirty="0">
              <a:latin typeface="Work Sans Light" pitchFamily="2" charset="77"/>
            </a:endParaRPr>
          </a:p>
        </p:txBody>
      </p:sp>
    </p:spTree>
    <p:extLst>
      <p:ext uri="{BB962C8B-B14F-4D97-AF65-F5344CB8AC3E}">
        <p14:creationId xmlns:p14="http://schemas.microsoft.com/office/powerpoint/2010/main" val="2783826644"/>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3545</TotalTime>
  <Words>819</Words>
  <Application>Microsoft Office PowerPoint</Application>
  <PresentationFormat>Panorámica</PresentationFormat>
  <Paragraphs>106</Paragraphs>
  <Slides>11</Slides>
  <Notes>2</Notes>
  <HiddenSlides>0</HiddenSlides>
  <MMClips>0</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11</vt:i4>
      </vt:variant>
    </vt:vector>
  </HeadingPairs>
  <TitlesOfParts>
    <vt:vector size="19" baseType="lpstr">
      <vt:lpstr>Arial</vt:lpstr>
      <vt:lpstr>Calibri</vt:lpstr>
      <vt:lpstr>Calibri Light</vt:lpstr>
      <vt:lpstr>Helvetica Neue</vt:lpstr>
      <vt:lpstr>Work Sans</vt:lpstr>
      <vt:lpstr>Work Sans Light</vt:lpstr>
      <vt:lpstr>Work Sans Medium</vt:lpstr>
      <vt:lpstr>Tema de Office</vt:lpstr>
      <vt:lpstr>Presentación de PowerPoint</vt:lpstr>
      <vt:lpstr>Presentación de PowerPoint</vt:lpstr>
      <vt:lpstr>Presentación de PowerPoint</vt:lpstr>
      <vt:lpstr>Presentación de PowerPoint</vt:lpstr>
      <vt:lpstr>Problema</vt:lpstr>
      <vt:lpstr>Presentación de PowerPoint</vt:lpstr>
      <vt:lpstr>Justificación</vt:lpstr>
      <vt:lpstr>Alcance</vt:lpstr>
      <vt:lpstr>Delimitación</vt:lpstr>
      <vt:lpstr>Entregables Proyecto Formativo por Trimestre</vt:lpstr>
      <vt:lpstr>Presentación de PowerPoint</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Jorge Enrique Pedraza Sanchez</dc:creator>
  <cp:lastModifiedBy>familiaibarracontreras@hotmail.com</cp:lastModifiedBy>
  <cp:revision>81</cp:revision>
  <dcterms:created xsi:type="dcterms:W3CDTF">2020-10-01T23:51:28Z</dcterms:created>
  <dcterms:modified xsi:type="dcterms:W3CDTF">2023-03-11T04:35:03Z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1299739c-ad3d-4908-806e-4d91151a6e13_Enabled">
    <vt:lpwstr>true</vt:lpwstr>
  </property>
  <property fmtid="{D5CDD505-2E9C-101B-9397-08002B2CF9AE}" pid="3" name="MSIP_Label_1299739c-ad3d-4908-806e-4d91151a6e13_Method">
    <vt:lpwstr>Standard</vt:lpwstr>
  </property>
  <property fmtid="{D5CDD505-2E9C-101B-9397-08002B2CF9AE}" pid="4" name="MSIP_Label_1299739c-ad3d-4908-806e-4d91151a6e13_Name">
    <vt:lpwstr>All Employees (Unrestricted)</vt:lpwstr>
  </property>
  <property fmtid="{D5CDD505-2E9C-101B-9397-08002B2CF9AE}" pid="5" name="MSIP_Label_1299739c-ad3d-4908-806e-4d91151a6e13_SiteId">
    <vt:lpwstr>cbc2c381-2f2e-4d93-91d1-506c9316ace7</vt:lpwstr>
  </property>
  <property fmtid="{D5CDD505-2E9C-101B-9397-08002B2CF9AE}" pid="6" name="MSIP_Label_1299739c-ad3d-4908-806e-4d91151a6e13_ContentBits">
    <vt:lpwstr>0</vt:lpwstr>
  </property>
  <property fmtid="{D5CDD505-2E9C-101B-9397-08002B2CF9AE}" pid="7" name="MSIP_Label_1299739c-ad3d-4908-806e-4d91151a6e13_SetDate">
    <vt:lpwstr>2022-08-12T19:17:55Z</vt:lpwstr>
  </property>
  <property fmtid="{D5CDD505-2E9C-101B-9397-08002B2CF9AE}" pid="8" name="MSIP_Label_1299739c-ad3d-4908-806e-4d91151a6e13_ActionId">
    <vt:lpwstr>8c6bc714-34a9-4b82-914e-50b1377a2da4</vt:lpwstr>
  </property>
</Properties>
</file>